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handoutMasterIdLst>
    <p:handoutMasterId r:id="rId27"/>
  </p:handoutMasterIdLst>
  <p:sldIdLst>
    <p:sldId id="2792" r:id="rId2"/>
    <p:sldId id="2794" r:id="rId3"/>
    <p:sldId id="2758" r:id="rId4"/>
    <p:sldId id="2791" r:id="rId5"/>
    <p:sldId id="751" r:id="rId6"/>
    <p:sldId id="2797" r:id="rId7"/>
    <p:sldId id="2784" r:id="rId8"/>
    <p:sldId id="2768" r:id="rId9"/>
    <p:sldId id="2839" r:id="rId10"/>
    <p:sldId id="365" r:id="rId11"/>
    <p:sldId id="2840" r:id="rId12"/>
    <p:sldId id="2836" r:id="rId13"/>
    <p:sldId id="256" r:id="rId14"/>
    <p:sldId id="2757" r:id="rId15"/>
    <p:sldId id="2755" r:id="rId16"/>
    <p:sldId id="2762" r:id="rId17"/>
    <p:sldId id="2766" r:id="rId18"/>
    <p:sldId id="2759" r:id="rId19"/>
    <p:sldId id="2761" r:id="rId20"/>
    <p:sldId id="2775" r:id="rId21"/>
    <p:sldId id="2782" r:id="rId22"/>
    <p:sldId id="2838" r:id="rId23"/>
    <p:sldId id="2777" r:id="rId24"/>
    <p:sldId id="2837" r:id="rId25"/>
  </p:sldIdLst>
  <p:sldSz cx="12192000" cy="6858000"/>
  <p:notesSz cx="6858000" cy="9144000"/>
  <p:defaultText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09FF"/>
    <a:srgbClr val="5F573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276" autoAdjust="0"/>
    <p:restoredTop sz="94694" autoAdjust="0"/>
  </p:normalViewPr>
  <p:slideViewPr>
    <p:cSldViewPr snapToGrid="0">
      <p:cViewPr varScale="1">
        <p:scale>
          <a:sx n="121" d="100"/>
          <a:sy n="121" d="100"/>
        </p:scale>
        <p:origin x="568" y="176"/>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118" d="100"/>
          <a:sy n="118" d="100"/>
        </p:scale>
        <p:origin x="5004"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nneth Jan Hugdahl" userId="f83d311f-d74d-4d68-82f4-210a0d5c2811" providerId="ADAL" clId="{3CCC25B6-600A-4E5A-BEA1-A89A000E3D1E}"/>
    <pc:docChg chg="custSel addSld modSld">
      <pc:chgData name="Kenneth Jan Hugdahl" userId="f83d311f-d74d-4d68-82f4-210a0d5c2811" providerId="ADAL" clId="{3CCC25B6-600A-4E5A-BEA1-A89A000E3D1E}" dt="2025-11-25T17:52:21.775" v="10" actId="1076"/>
      <pc:docMkLst>
        <pc:docMk/>
      </pc:docMkLst>
      <pc:sldChg chg="delSp mod delAnim">
        <pc:chgData name="Kenneth Jan Hugdahl" userId="f83d311f-d74d-4d68-82f4-210a0d5c2811" providerId="ADAL" clId="{3CCC25B6-600A-4E5A-BEA1-A89A000E3D1E}" dt="2025-11-25T17:50:38.887" v="2" actId="21"/>
        <pc:sldMkLst>
          <pc:docMk/>
          <pc:sldMk cId="3046347013" sldId="365"/>
        </pc:sldMkLst>
        <pc:grpChg chg="del">
          <ac:chgData name="Kenneth Jan Hugdahl" userId="f83d311f-d74d-4d68-82f4-210a0d5c2811" providerId="ADAL" clId="{3CCC25B6-600A-4E5A-BEA1-A89A000E3D1E}" dt="2025-11-25T17:50:38.887" v="2" actId="21"/>
          <ac:grpSpMkLst>
            <pc:docMk/>
            <pc:sldMk cId="3046347013" sldId="365"/>
            <ac:grpSpMk id="34" creationId="{9E641DD6-2D2B-F401-0F38-4F9E8466E580}"/>
          </ac:grpSpMkLst>
        </pc:grpChg>
        <pc:grpChg chg="del">
          <ac:chgData name="Kenneth Jan Hugdahl" userId="f83d311f-d74d-4d68-82f4-210a0d5c2811" providerId="ADAL" clId="{3CCC25B6-600A-4E5A-BEA1-A89A000E3D1E}" dt="2025-11-25T17:50:38.887" v="2" actId="21"/>
          <ac:grpSpMkLst>
            <pc:docMk/>
            <pc:sldMk cId="3046347013" sldId="365"/>
            <ac:grpSpMk id="36" creationId="{7B23D8AF-7502-9E8F-F535-BE9B87134CEE}"/>
          </ac:grpSpMkLst>
        </pc:grpChg>
      </pc:sldChg>
      <pc:sldChg chg="delSp mod delAnim">
        <pc:chgData name="Kenneth Jan Hugdahl" userId="f83d311f-d74d-4d68-82f4-210a0d5c2811" providerId="ADAL" clId="{3CCC25B6-600A-4E5A-BEA1-A89A000E3D1E}" dt="2025-11-25T17:52:03.734" v="7" actId="21"/>
        <pc:sldMkLst>
          <pc:docMk/>
          <pc:sldMk cId="617973180" sldId="2782"/>
        </pc:sldMkLst>
        <pc:spChg chg="del">
          <ac:chgData name="Kenneth Jan Hugdahl" userId="f83d311f-d74d-4d68-82f4-210a0d5c2811" providerId="ADAL" clId="{3CCC25B6-600A-4E5A-BEA1-A89A000E3D1E}" dt="2025-11-25T17:52:03.734" v="7" actId="21"/>
          <ac:spMkLst>
            <pc:docMk/>
            <pc:sldMk cId="617973180" sldId="2782"/>
            <ac:spMk id="56" creationId="{EBCEA235-6AB4-C996-320A-B3126064BDEE}"/>
          </ac:spMkLst>
        </pc:spChg>
      </pc:sldChg>
      <pc:sldChg chg="addSp modSp mod modAnim">
        <pc:chgData name="Kenneth Jan Hugdahl" userId="f83d311f-d74d-4d68-82f4-210a0d5c2811" providerId="ADAL" clId="{3CCC25B6-600A-4E5A-BEA1-A89A000E3D1E}" dt="2025-11-25T17:52:21.775" v="10" actId="1076"/>
        <pc:sldMkLst>
          <pc:docMk/>
          <pc:sldMk cId="1420442938" sldId="2838"/>
        </pc:sldMkLst>
        <pc:spChg chg="add mod">
          <ac:chgData name="Kenneth Jan Hugdahl" userId="f83d311f-d74d-4d68-82f4-210a0d5c2811" providerId="ADAL" clId="{3CCC25B6-600A-4E5A-BEA1-A89A000E3D1E}" dt="2025-11-25T17:52:21.775" v="10" actId="1076"/>
          <ac:spMkLst>
            <pc:docMk/>
            <pc:sldMk cId="1420442938" sldId="2838"/>
            <ac:spMk id="56" creationId="{EBCEA235-6AB4-C996-320A-B3126064BDEE}"/>
          </ac:spMkLst>
        </pc:spChg>
        <pc:grpChg chg="mod">
          <ac:chgData name="Kenneth Jan Hugdahl" userId="f83d311f-d74d-4d68-82f4-210a0d5c2811" providerId="ADAL" clId="{3CCC25B6-600A-4E5A-BEA1-A89A000E3D1E}" dt="2025-11-25T17:52:12.804" v="8" actId="1076"/>
          <ac:grpSpMkLst>
            <pc:docMk/>
            <pc:sldMk cId="1420442938" sldId="2838"/>
            <ac:grpSpMk id="4" creationId="{6195F17F-7C2D-88FF-2800-7F17EE43CC69}"/>
          </ac:grpSpMkLst>
        </pc:grpChg>
      </pc:sldChg>
      <pc:sldChg chg="addSp modSp new modAnim">
        <pc:chgData name="Kenneth Jan Hugdahl" userId="f83d311f-d74d-4d68-82f4-210a0d5c2811" providerId="ADAL" clId="{3CCC25B6-600A-4E5A-BEA1-A89A000E3D1E}" dt="2025-11-25T17:50:22.775" v="1"/>
        <pc:sldMkLst>
          <pc:docMk/>
          <pc:sldMk cId="2038808402" sldId="2839"/>
        </pc:sldMkLst>
        <pc:spChg chg="mod">
          <ac:chgData name="Kenneth Jan Hugdahl" userId="f83d311f-d74d-4d68-82f4-210a0d5c2811" providerId="ADAL" clId="{3CCC25B6-600A-4E5A-BEA1-A89A000E3D1E}" dt="2025-11-25T17:50:22.775" v="1"/>
          <ac:spMkLst>
            <pc:docMk/>
            <pc:sldMk cId="2038808402" sldId="2839"/>
            <ac:spMk id="4" creationId="{27068AA3-8CB3-7E8B-16C1-3D5E7B9132E0}"/>
          </ac:spMkLst>
        </pc:spChg>
        <pc:spChg chg="mod">
          <ac:chgData name="Kenneth Jan Hugdahl" userId="f83d311f-d74d-4d68-82f4-210a0d5c2811" providerId="ADAL" clId="{3CCC25B6-600A-4E5A-BEA1-A89A000E3D1E}" dt="2025-11-25T17:50:22.775" v="1"/>
          <ac:spMkLst>
            <pc:docMk/>
            <pc:sldMk cId="2038808402" sldId="2839"/>
            <ac:spMk id="6" creationId="{3FEE6787-DC4C-9938-748E-D1178B3C78A1}"/>
          </ac:spMkLst>
        </pc:spChg>
        <pc:spChg chg="mod">
          <ac:chgData name="Kenneth Jan Hugdahl" userId="f83d311f-d74d-4d68-82f4-210a0d5c2811" providerId="ADAL" clId="{3CCC25B6-600A-4E5A-BEA1-A89A000E3D1E}" dt="2025-11-25T17:50:22.775" v="1"/>
          <ac:spMkLst>
            <pc:docMk/>
            <pc:sldMk cId="2038808402" sldId="2839"/>
            <ac:spMk id="8" creationId="{23CEF5FC-E981-86EA-FCBA-FBD85D9B8FB6}"/>
          </ac:spMkLst>
        </pc:spChg>
        <pc:spChg chg="mod">
          <ac:chgData name="Kenneth Jan Hugdahl" userId="f83d311f-d74d-4d68-82f4-210a0d5c2811" providerId="ADAL" clId="{3CCC25B6-600A-4E5A-BEA1-A89A000E3D1E}" dt="2025-11-25T17:50:22.775" v="1"/>
          <ac:spMkLst>
            <pc:docMk/>
            <pc:sldMk cId="2038808402" sldId="2839"/>
            <ac:spMk id="10" creationId="{5CD6C45D-84F5-172A-DCE8-FC28700FF68E}"/>
          </ac:spMkLst>
        </pc:spChg>
        <pc:spChg chg="mod">
          <ac:chgData name="Kenneth Jan Hugdahl" userId="f83d311f-d74d-4d68-82f4-210a0d5c2811" providerId="ADAL" clId="{3CCC25B6-600A-4E5A-BEA1-A89A000E3D1E}" dt="2025-11-25T17:50:22.775" v="1"/>
          <ac:spMkLst>
            <pc:docMk/>
            <pc:sldMk cId="2038808402" sldId="2839"/>
            <ac:spMk id="12" creationId="{814C6982-4441-2C9F-5525-896F38F35F28}"/>
          </ac:spMkLst>
        </pc:spChg>
        <pc:grpChg chg="add mod">
          <ac:chgData name="Kenneth Jan Hugdahl" userId="f83d311f-d74d-4d68-82f4-210a0d5c2811" providerId="ADAL" clId="{3CCC25B6-600A-4E5A-BEA1-A89A000E3D1E}" dt="2025-11-25T17:50:22.775" v="1"/>
          <ac:grpSpMkLst>
            <pc:docMk/>
            <pc:sldMk cId="2038808402" sldId="2839"/>
            <ac:grpSpMk id="2" creationId="{899FBB0F-D2FD-9082-46A1-EFE0CD1D6BD1}"/>
          </ac:grpSpMkLst>
        </pc:grpChg>
        <pc:grpChg chg="add mod">
          <ac:chgData name="Kenneth Jan Hugdahl" userId="f83d311f-d74d-4d68-82f4-210a0d5c2811" providerId="ADAL" clId="{3CCC25B6-600A-4E5A-BEA1-A89A000E3D1E}" dt="2025-11-25T17:50:22.775" v="1"/>
          <ac:grpSpMkLst>
            <pc:docMk/>
            <pc:sldMk cId="2038808402" sldId="2839"/>
            <ac:grpSpMk id="9" creationId="{1B51449A-CA32-0BC5-2AFC-8E22E6B1C265}"/>
          </ac:grpSpMkLst>
        </pc:grpChg>
        <pc:picChg chg="mod">
          <ac:chgData name="Kenneth Jan Hugdahl" userId="f83d311f-d74d-4d68-82f4-210a0d5c2811" providerId="ADAL" clId="{3CCC25B6-600A-4E5A-BEA1-A89A000E3D1E}" dt="2025-11-25T17:50:22.775" v="1"/>
          <ac:picMkLst>
            <pc:docMk/>
            <pc:sldMk cId="2038808402" sldId="2839"/>
            <ac:picMk id="3" creationId="{A6A70F5A-C297-7564-2436-231DAD777436}"/>
          </ac:picMkLst>
        </pc:picChg>
        <pc:picChg chg="mod">
          <ac:chgData name="Kenneth Jan Hugdahl" userId="f83d311f-d74d-4d68-82f4-210a0d5c2811" providerId="ADAL" clId="{3CCC25B6-600A-4E5A-BEA1-A89A000E3D1E}" dt="2025-11-25T17:50:22.775" v="1"/>
          <ac:picMkLst>
            <pc:docMk/>
            <pc:sldMk cId="2038808402" sldId="2839"/>
            <ac:picMk id="7" creationId="{5C9612A6-E963-A015-6F2F-7D1B6C33724F}"/>
          </ac:picMkLst>
        </pc:picChg>
        <pc:picChg chg="mod">
          <ac:chgData name="Kenneth Jan Hugdahl" userId="f83d311f-d74d-4d68-82f4-210a0d5c2811" providerId="ADAL" clId="{3CCC25B6-600A-4E5A-BEA1-A89A000E3D1E}" dt="2025-11-25T17:50:22.775" v="1"/>
          <ac:picMkLst>
            <pc:docMk/>
            <pc:sldMk cId="2038808402" sldId="2839"/>
            <ac:picMk id="11" creationId="{F842CB09-9BC4-8825-83D5-D25DBAC09F5E}"/>
          </ac:picMkLst>
        </pc:picChg>
      </pc:sldChg>
      <pc:sldChg chg="addSp delSp modSp new mod modAnim">
        <pc:chgData name="Kenneth Jan Hugdahl" userId="f83d311f-d74d-4d68-82f4-210a0d5c2811" providerId="ADAL" clId="{3CCC25B6-600A-4E5A-BEA1-A89A000E3D1E}" dt="2025-11-25T17:50:57.189" v="6"/>
        <pc:sldMkLst>
          <pc:docMk/>
          <pc:sldMk cId="1407392996" sldId="2840"/>
        </pc:sldMkLst>
        <pc:spChg chg="del">
          <ac:chgData name="Kenneth Jan Hugdahl" userId="f83d311f-d74d-4d68-82f4-210a0d5c2811" providerId="ADAL" clId="{3CCC25B6-600A-4E5A-BEA1-A89A000E3D1E}" dt="2025-11-25T17:50:50.900" v="4" actId="478"/>
          <ac:spMkLst>
            <pc:docMk/>
            <pc:sldMk cId="1407392996" sldId="2840"/>
            <ac:spMk id="2" creationId="{20D05652-EEF4-8D57-7082-EED167FD0CD5}"/>
          </ac:spMkLst>
        </pc:spChg>
        <pc:spChg chg="del">
          <ac:chgData name="Kenneth Jan Hugdahl" userId="f83d311f-d74d-4d68-82f4-210a0d5c2811" providerId="ADAL" clId="{3CCC25B6-600A-4E5A-BEA1-A89A000E3D1E}" dt="2025-11-25T17:50:55.112" v="5" actId="478"/>
          <ac:spMkLst>
            <pc:docMk/>
            <pc:sldMk cId="1407392996" sldId="2840"/>
            <ac:spMk id="3" creationId="{49D8B855-7EC6-8521-DBE6-4AC5319DB159}"/>
          </ac:spMkLst>
        </pc:spChg>
        <pc:spChg chg="mod">
          <ac:chgData name="Kenneth Jan Hugdahl" userId="f83d311f-d74d-4d68-82f4-210a0d5c2811" providerId="ADAL" clId="{3CCC25B6-600A-4E5A-BEA1-A89A000E3D1E}" dt="2025-11-25T17:50:57.189" v="6"/>
          <ac:spMkLst>
            <pc:docMk/>
            <pc:sldMk cId="1407392996" sldId="2840"/>
            <ac:spMk id="4" creationId="{94652789-1F97-0107-4A16-080CE31EEDBB}"/>
          </ac:spMkLst>
        </pc:spChg>
        <pc:spChg chg="mod">
          <ac:chgData name="Kenneth Jan Hugdahl" userId="f83d311f-d74d-4d68-82f4-210a0d5c2811" providerId="ADAL" clId="{3CCC25B6-600A-4E5A-BEA1-A89A000E3D1E}" dt="2025-11-25T17:50:57.189" v="6"/>
          <ac:spMkLst>
            <pc:docMk/>
            <pc:sldMk cId="1407392996" sldId="2840"/>
            <ac:spMk id="7" creationId="{41451564-F6A6-85B2-E5DF-F3260C3EC5E8}"/>
          </ac:spMkLst>
        </pc:spChg>
        <pc:spChg chg="mod">
          <ac:chgData name="Kenneth Jan Hugdahl" userId="f83d311f-d74d-4d68-82f4-210a0d5c2811" providerId="ADAL" clId="{3CCC25B6-600A-4E5A-BEA1-A89A000E3D1E}" dt="2025-11-25T17:50:57.189" v="6"/>
          <ac:spMkLst>
            <pc:docMk/>
            <pc:sldMk cId="1407392996" sldId="2840"/>
            <ac:spMk id="35" creationId="{8F0D2A5C-64C3-2107-459B-8D95DEB65A9D}"/>
          </ac:spMkLst>
        </pc:spChg>
        <pc:grpChg chg="add mod">
          <ac:chgData name="Kenneth Jan Hugdahl" userId="f83d311f-d74d-4d68-82f4-210a0d5c2811" providerId="ADAL" clId="{3CCC25B6-600A-4E5A-BEA1-A89A000E3D1E}" dt="2025-11-25T17:50:57.189" v="6"/>
          <ac:grpSpMkLst>
            <pc:docMk/>
            <pc:sldMk cId="1407392996" sldId="2840"/>
            <ac:grpSpMk id="34" creationId="{9E641DD6-2D2B-F401-0F38-4F9E8466E580}"/>
          </ac:grpSpMkLst>
        </pc:grpChg>
        <pc:grpChg chg="add mod">
          <ac:chgData name="Kenneth Jan Hugdahl" userId="f83d311f-d74d-4d68-82f4-210a0d5c2811" providerId="ADAL" clId="{3CCC25B6-600A-4E5A-BEA1-A89A000E3D1E}" dt="2025-11-25T17:50:57.189" v="6"/>
          <ac:grpSpMkLst>
            <pc:docMk/>
            <pc:sldMk cId="1407392996" sldId="2840"/>
            <ac:grpSpMk id="36" creationId="{7B23D8AF-7502-9E8F-F535-BE9B87134CEE}"/>
          </ac:grpSpMkLst>
        </pc:grpChg>
        <pc:picChg chg="mod">
          <ac:chgData name="Kenneth Jan Hugdahl" userId="f83d311f-d74d-4d68-82f4-210a0d5c2811" providerId="ADAL" clId="{3CCC25B6-600A-4E5A-BEA1-A89A000E3D1E}" dt="2025-11-25T17:50:57.189" v="6"/>
          <ac:picMkLst>
            <pc:docMk/>
            <pc:sldMk cId="1407392996" sldId="2840"/>
            <ac:picMk id="11" creationId="{BE051FB6-1BAF-0E1D-214B-99DB1EFCAAD7}"/>
          </ac:picMkLst>
        </pc:picChg>
        <pc:picChg chg="mod">
          <ac:chgData name="Kenneth Jan Hugdahl" userId="f83d311f-d74d-4d68-82f4-210a0d5c2811" providerId="ADAL" clId="{3CCC25B6-600A-4E5A-BEA1-A89A000E3D1E}" dt="2025-11-25T17:50:57.189" v="6"/>
          <ac:picMkLst>
            <pc:docMk/>
            <pc:sldMk cId="1407392996" sldId="2840"/>
            <ac:picMk id="16" creationId="{7B462D6C-2BCB-3235-74DB-37F06874DFEE}"/>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a:extLst>
              <a:ext uri="{FF2B5EF4-FFF2-40B4-BE49-F238E27FC236}">
                <a16:creationId xmlns:a16="http://schemas.microsoft.com/office/drawing/2014/main" id="{DE3731BF-366C-7A80-0A5D-38D0E22C09F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b-NO"/>
          </a:p>
        </p:txBody>
      </p:sp>
      <p:sp>
        <p:nvSpPr>
          <p:cNvPr id="3" name="Plassholder for dato 2">
            <a:extLst>
              <a:ext uri="{FF2B5EF4-FFF2-40B4-BE49-F238E27FC236}">
                <a16:creationId xmlns:a16="http://schemas.microsoft.com/office/drawing/2014/main" id="{91CF161A-3E00-B6E5-DC4E-4DCF4F434E7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75E54D2-A28A-4579-A599-ED7C3261EB85}" type="datetimeFigureOut">
              <a:rPr lang="nb-NO" smtClean="0"/>
              <a:t>26.11.2025</a:t>
            </a:fld>
            <a:endParaRPr lang="nb-NO"/>
          </a:p>
        </p:txBody>
      </p:sp>
      <p:sp>
        <p:nvSpPr>
          <p:cNvPr id="4" name="Plassholder for bunntekst 3">
            <a:extLst>
              <a:ext uri="{FF2B5EF4-FFF2-40B4-BE49-F238E27FC236}">
                <a16:creationId xmlns:a16="http://schemas.microsoft.com/office/drawing/2014/main" id="{1238AC49-8293-7B94-526C-8A1FBCBABA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b-NO"/>
          </a:p>
        </p:txBody>
      </p:sp>
      <p:sp>
        <p:nvSpPr>
          <p:cNvPr id="5" name="Plassholder for lysbildenummer 4">
            <a:extLst>
              <a:ext uri="{FF2B5EF4-FFF2-40B4-BE49-F238E27FC236}">
                <a16:creationId xmlns:a16="http://schemas.microsoft.com/office/drawing/2014/main" id="{830852E0-859E-DB42-2803-879A354A36D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786D779-66B3-45B3-843B-B93C12424F96}" type="slidenum">
              <a:rPr lang="nb-NO" smtClean="0"/>
              <a:t>‹#›</a:t>
            </a:fld>
            <a:endParaRPr lang="nb-NO"/>
          </a:p>
        </p:txBody>
      </p:sp>
    </p:spTree>
    <p:extLst>
      <p:ext uri="{BB962C8B-B14F-4D97-AF65-F5344CB8AC3E}">
        <p14:creationId xmlns:p14="http://schemas.microsoft.com/office/powerpoint/2010/main" val="1646762937"/>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1-20T12:57:34.919"/>
    </inkml:context>
    <inkml:brush xml:id="br0">
      <inkml:brushProperty name="width" value="0.05" units="cm"/>
      <inkml:brushProperty name="height" value="0.05" units="cm"/>
      <inkml:brushProperty name="color" value="#33CCFF"/>
    </inkml:brush>
  </inkml:definitions>
  <inkml:trace contextRef="#ctx0" brushRef="#br0">3 867 24575,'-3'-147'0,"6"-160"0,16 170 0,-19 125 0,2 1 0,-1-1 0,1 1 0,0-1 0,1 1 0,0 0 0,1 0 0,0 0 0,0 1 0,1 0 0,0 0 0,1 0 0,0 0 0,0 1 0,1 0 0,0 1 0,0 0 0,0 0 0,1 1 0,0 0 0,1 0 0,-1 1 0,1 1 0,0-1 0,14-5 0,-2 3 0,1 2 0,-1 0 0,1 1 0,39-2 0,92 8 0,-60 2 0,-83-2 0,-1 0 0,0 1 0,1 1 0,-1 0 0,0 0 0,0 1 0,0 0 0,0 1 0,-1 0 0,0 1 0,15 12 0,8 10 0,41 48 0,-67-69 0,69 104 0,34 41 0,-74-110 0,-3 2 0,-1 1 0,-2 2 0,23 51 0,-37-68 0,-2 1 0,14 48 0,-20-58 0,0 0 0,1-1 0,0 0 0,2-1 0,0 0 0,1 0 0,0-1 0,24 31 0,25 13 0,-28-30 0,46 61 0,-55-56 0,-2 0 0,0 2 0,-3 0 0,0 2 0,-3 0 0,19 76 0,-28-83 0,-1 0 0,-1 0 0,-1 0 0,-1 1 0,-5 41 0,1 19 0,4-43 0,0-17 0,-1-1 0,-2 1 0,-10 68 0,8-81 0,2 1 0,-2 45 0,4-44 0,-2 0 0,-6 42 0,-2-9 0,2 0 0,1 1 0,4 0 0,1 0 0,6 75 0,0-105 0,1-1 0,1 0 0,0-1 0,2 1 0,12 27 0,-9-25 0,-1 0 0,-1 2 0,6 36 0,-14-61 0,0-1 0,0 1 0,0-1 0,-1 1 0,1-1 0,-1 1 0,-1 0 0,1-1 0,0 1 0,-1-1 0,0 1 0,0-1 0,-1 0 0,1 1 0,-1-1 0,0 0 0,0 0 0,-1 0 0,1 0 0,-1-1 0,0 1 0,0-1 0,0 0 0,0 0 0,-1 0 0,0 0 0,1-1 0,-1 0 0,0 0 0,-1 0 0,1 0 0,0-1 0,-1 0 0,-8 4 0,-47 24 0,36-17 0,0-1 0,0 0 0,-1-3 0,0 0 0,0-2 0,-1-1 0,-32 3 0,-126 14 0,168-22 0,0-1 0,-1-1 0,1-1 0,0 0 0,0-1 0,0-2 0,0 1 0,1-2 0,0-1 0,-18-9 0,19 8 0,-1 0 0,1 0 0,0-2 0,0 0 0,1-1 0,0-1 0,1 0 0,0-1 0,1 0 0,0-1 0,-11-19 0,9 11 0,2-1 0,0 0 0,0-1 0,2-1 0,1 0 0,1 0 0,-8-44 0,8 21 0,3 21 0,0 1 0,1-32 0,-17-124 0,21 75 0,-2-82 0,-3 164 0,-2 0 0,0 0 0,-1 1 0,0 0 0,-2 1 0,-1 0 0,0 1 0,-20-32 0,9 15 0,-19-49 0,7 12 0,-3 2 0,-53-82 0,-10-37 0,13-20 0,79 195 0,1 0 0,0 0 0,2 0 0,-1-1 0,2 0 0,-2-22 0,-6-26 0,8 43 0,0 0 0,0-43 0,2 42 0,0 0 0,-6-38 0,3 46 0,2 1 0,-1 1 0,0 0 0,-1 1 0,-1-1 0,0 1 0,0 0 0,-10-17 0,2 1-1365,8 16-5461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1-20T12:57:34.920"/>
    </inkml:context>
    <inkml:brush xml:id="br0">
      <inkml:brushProperty name="width" value="0.05" units="cm"/>
      <inkml:brushProperty name="height" value="0.05" units="cm"/>
      <inkml:brushProperty name="color" value="#33CCFF"/>
    </inkml:brush>
  </inkml:definitions>
  <inkml:trace contextRef="#ctx0" brushRef="#br0">1480 3587 24575,'44'-1'0,"-29"0"0,0 0 0,1 1 0,-1 1 0,0 0 0,0 1 0,0 1 0,0 0 0,20 7 0,-8 3 0,1-2 0,0-1 0,0-1 0,1-2 0,0 0 0,1-2 0,0-2 0,48 1 0,-74-5 0,0 0 0,0 0 0,0 0 0,0-1 0,-1 1 0,1-1 0,-1 0 0,1 0 0,-1 0 0,1-1 0,-1 1 0,0-1 0,0 0 0,-1 0 0,1 0 0,0 0 0,-1 0 0,0 0 0,0-1 0,0 1 0,0-1 0,0 0 0,-1 1 0,1-1 0,-1 0 0,0 0 0,-1 0 0,2-5 0,2-15 0,-1-1 0,-2 1 0,0-36 0,-2 44 0,1 5 0,-1 1 0,-1-1 0,0 1 0,0 0 0,-1 0 0,-1 0 0,1 0 0,-7-11 0,-48-75 0,28 48 0,-14-27 0,-39-61 0,56 95 0,16 22 0,-1 1 0,-1 0 0,0 1 0,-1 0 0,-1 1 0,0 1 0,-2 0 0,-20-14 0,35 28 0,-24-16 0,-50-22 0,64 35 0,0 0 0,0 1 0,0 0 0,0 1 0,0 0 0,-1 0 0,-17 2 0,-58-10 0,78 7 0,-1 1 0,1 0 0,-1 1 0,1 0 0,-1 0 0,1 1 0,-1 0 0,0 1 0,1 1 0,-1 0 0,1 0 0,0 1 0,0 0 0,-11 5 0,-27 14 0,37-18 0,1 0 0,0 1 0,0 0 0,0 1 0,0 0 0,1 0 0,0 1 0,1 0 0,-1 0 0,1 1 0,-9 12 0,13-15 0,0 0 0,-1 0 0,1 0 0,-1 0 0,-1-1 0,1 0 0,0 0 0,-1 0 0,0-1 0,0 0 0,-10 4 0,13-6 0,1 0 0,0 0 0,-1 0 0,1 0 0,-1-1 0,1 1 0,-1-1 0,1 0 0,-1 0 0,1 0 0,-1 0 0,0 0 0,1 0 0,-1-1 0,1 1 0,0-1 0,-1 0 0,1 0 0,-1 0 0,1 0 0,0 0 0,0 0 0,-1 0 0,1-1 0,0 1 0,0-1 0,0 0 0,1 0 0,-1 1 0,0-1 0,1 0 0,-3-4 0,-6-14 0,1 1 0,0-1 0,2 0 0,0-1 0,2 0 0,0 0 0,1 0 0,1 0 0,2-1 0,0-36 0,0-50 0,4-79 0,4 147 0,1 1 0,3 0 0,1 1 0,30-65 0,-24 59 0,102-259 0,-58 133 0,-13 30 0,98-272 0,-138 386 0,-5 15 0,0 0 0,0-1 0,1 2 0,8-13 0,-11 20 0,0 1 0,0-1 0,0 0 0,0 1 0,1-1 0,-1 1 0,1 0 0,0 0 0,0 0 0,0 0 0,0 1 0,0-1 0,0 1 0,0-1 0,1 1 0,-1 0 0,0 0 0,7 0 0,40-5 0,144-11 0,-164 16 0,-1 2 0,0 0 0,0 2 0,45 11 0,-60-9 0,1 0 0,-1 2 0,0 0 0,-1 0 0,1 2 0,-1-1 0,-1 2 0,19 16 0,6 11 0,39 48 0,-66-72 0,0-1 0,0-1 0,1 0 0,0 0 0,1-1 0,1 0 0,-1-1 0,1-1 0,1 0 0,0-1 0,0 0 0,0-1 0,26 7 0,72 22 0,-71-20 0,1-3 0,48 9 0,-76-19 0,-1 0 0,1-1 0,0-1 0,-1 0 0,1-1 0,0-1 0,-1 0 0,1 0 0,-1-2 0,26-9 0,-23 7 0,0-2 0,0 0 0,-1-1 0,0 0 0,15-13 0,-23 16 0,-2 0 0,1 0 0,0 0 0,-1-1 0,-1 0 0,1 0 0,-1 0 0,0 0 0,0-1 0,-1 0 0,0 1 0,3-17 0,-1 5 0,-1 0 0,-1-1 0,-1 1 0,0-23 0,-3 32 0,0 0 0,0 0 0,-1 0 0,-1 1 0,0-1 0,0 1 0,-1-1 0,0 1 0,0 0 0,-7-8 0,-3-5 0,0 1 0,-2 0 0,0 2 0,-2 0 0,0 0 0,-1 2 0,0 0 0,-34-21 0,-42-21 0,-148-68 0,212 110 0,1-1 0,-40-32 0,-31-20 0,7 8 0,62 39 0,-44-24 0,-83-51 0,138 88 0,1 1 0,-1 1 0,0 1 0,-1 1 0,0 0 0,0 2 0,-31-3 0,-163 5 0,112 4 0,88-1 0,0 0 0,0 1 0,1 1 0,-1 0 0,1 1 0,-21 9 0,-86 44 0,62-26 0,42-22 0,1 1 0,0 1 0,1 0 0,0 1 0,1 1 0,1 1 0,-1 0 0,2 1 0,0 0 0,1 1 0,1 0 0,0 1 0,1 0 0,-9 23 0,-28 48 0,31-62 0,2 0 0,1 1 0,-18 52 0,-36 119 0,25-26 0,19-69 0,0 40 0,16-98 0,-15 50 0,18-81 0,-1 0 0,0 0 0,-1 0 0,-1-1 0,0 0 0,-1-1 0,-15 20 0,5-9 0,2 0 0,0 2 0,1 0 0,1 0 0,2 2 0,0-1 0,2 2 0,1-1 0,-8 47 0,-25 107 0,20-93 0,-59 195 0,64-174 0,11-53 0,-3 0 0,2-14 0,1 1 0,1 43 0,5-46 0,0-16 0,0 0 0,1 0 0,6 27 0,-5-43 0,0 1 0,1 0 0,0-1 0,1 0 0,0 0 0,0 0 0,1 0 0,-1-1 0,2 0 0,-1 0 0,1 0 0,7 7 0,15 12 0,0 3 0,1-1 0,2-2 0,1-1 0,0-2 0,53 29 0,155 47 0,-225-94 0,-10-2 0,0-1 0,0 1 0,-1 0 0,1 0 0,-1 1 0,0-1 0,1 1 0,-2 0 0,1 0 0,0 0 0,-1 1 0,0-1 0,0 1 0,3 7 0,6 12 0,14 48 0,0-5 0,-18-49 0,0-1 0,1 0 0,1-1 0,0 0 0,1-1 0,1 0 0,1 0 0,0-2 0,1 1 0,0-2 0,30 22 0,-11-14 0,0 3 0,-2 0 0,-1 2 0,45 48 0,-71-69 0,1-1 0,0 1 0,0-1 0,0 0 0,0 0 0,0-1 0,1 1 0,-1-1 0,1-1 0,-1 1 0,1-1 0,0 0 0,0 0 0,0 0 0,0-1 0,-1 0 0,1 0 0,0-1 0,0 1 0,0-1 0,0-1 0,8-2 0,0 0 0,-1 0 0,0-1 0,-1 0 0,1-1 0,-1-1 0,0 0 0,0 0 0,17-16 0,-25 19 0,0 0 0,-1-1 0,1 0 1,-1 0-1,0 0 0,0 0 0,-1 0 0,1-1 0,-1 1 0,3-12 0,8-64 35,-3 14-1436,-6 52-5425</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1-20T12:57:34.935"/>
    </inkml:context>
    <inkml:brush xml:id="br0">
      <inkml:brushProperty name="width" value="0.05" units="cm"/>
      <inkml:brushProperty name="height" value="0.05" units="cm"/>
      <inkml:brushProperty name="color" value="#33CCFF"/>
    </inkml:brush>
  </inkml:definitions>
  <inkml:trace contextRef="#ctx0" brushRef="#br0">3 867 24575,'-3'-147'0,"6"-160"0,16 170 0,-19 125 0,2 1 0,-1-1 0,1 1 0,0-1 0,1 1 0,0 0 0,1 0 0,0 0 0,0 1 0,1 0 0,0 0 0,1 0 0,0 0 0,0 1 0,1 0 0,0 1 0,0 0 0,0 0 0,1 1 0,0 0 0,1 0 0,-1 1 0,1 1 0,0-1 0,14-5 0,-2 3 0,1 2 0,-1 0 0,1 1 0,39-2 0,92 8 0,-60 2 0,-83-2 0,-1 0 0,0 1 0,1 1 0,-1 0 0,0 0 0,0 1 0,0 0 0,0 1 0,-1 0 0,0 1 0,15 12 0,8 10 0,41 48 0,-67-69 0,69 104 0,34 41 0,-74-110 0,-3 2 0,-1 1 0,-2 2 0,23 51 0,-37-68 0,-2 1 0,14 48 0,-20-58 0,0 0 0,1-1 0,0 0 0,2-1 0,0 0 0,1 0 0,0-1 0,24 31 0,25 13 0,-28-30 0,46 61 0,-55-56 0,-2 0 0,0 2 0,-3 0 0,0 2 0,-3 0 0,19 76 0,-28-83 0,-1 0 0,-1 0 0,-1 0 0,-1 1 0,-5 41 0,1 19 0,4-43 0,0-17 0,-1-1 0,-2 1 0,-10 68 0,8-81 0,2 1 0,-2 45 0,4-44 0,-2 0 0,-6 42 0,-2-9 0,2 0 0,1 1 0,4 0 0,1 0 0,6 75 0,0-105 0,1-1 0,1 0 0,0-1 0,2 1 0,12 27 0,-9-25 0,-1 0 0,-1 2 0,6 36 0,-14-61 0,0-1 0,0 1 0,0-1 0,-1 1 0,1-1 0,-1 1 0,-1 0 0,1-1 0,0 1 0,-1-1 0,0 1 0,0-1 0,-1 0 0,1 1 0,-1-1 0,0 0 0,0 0 0,-1 0 0,1 0 0,-1-1 0,0 1 0,0-1 0,0 0 0,0 0 0,-1 0 0,0 0 0,1-1 0,-1 0 0,0 0 0,-1 0 0,1 0 0,0-1 0,-1 0 0,-8 4 0,-47 24 0,36-17 0,0-1 0,0 0 0,-1-3 0,0 0 0,0-2 0,-1-1 0,-32 3 0,-126 14 0,168-22 0,0-1 0,-1-1 0,1-1 0,0 0 0,0-1 0,0-2 0,0 1 0,1-2 0,0-1 0,-18-9 0,19 8 0,-1 0 0,1 0 0,0-2 0,0 0 0,1-1 0,0-1 0,1 0 0,0-1 0,1 0 0,0-1 0,-11-19 0,9 11 0,2-1 0,0 0 0,0-1 0,2-1 0,1 0 0,1 0 0,-8-44 0,8 21 0,3 21 0,0 1 0,1-32 0,-17-124 0,21 75 0,-2-82 0,-3 164 0,-2 0 0,0 0 0,-1 1 0,0 0 0,-2 1 0,-1 0 0,0 1 0,-20-32 0,9 15 0,-19-49 0,7 12 0,-3 2 0,-53-82 0,-10-37 0,13-20 0,79 195 0,1 0 0,0 0 0,2 0 0,-1-1 0,2 0 0,-2-22 0,-6-26 0,8 43 0,0 0 0,0-43 0,2 42 0,0 0 0,-6-38 0,3 46 0,2 1 0,-1 1 0,0 0 0,-1 1 0,-1-1 0,0 1 0,0 0 0,-10-17 0,2 1-1365,8 16-5461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1-20T12:57:34.936"/>
    </inkml:context>
    <inkml:brush xml:id="br0">
      <inkml:brushProperty name="width" value="0.05" units="cm"/>
      <inkml:brushProperty name="height" value="0.05" units="cm"/>
      <inkml:brushProperty name="color" value="#33CCFF"/>
    </inkml:brush>
  </inkml:definitions>
  <inkml:trace contextRef="#ctx0" brushRef="#br0">1480 3587 24575,'44'-1'0,"-29"0"0,0 0 0,1 1 0,-1 1 0,0 0 0,0 1 0,0 1 0,0 0 0,20 7 0,-8 3 0,1-2 0,0-1 0,0-1 0,1-2 0,0 0 0,1-2 0,0-2 0,48 1 0,-74-5 0,0 0 0,0 0 0,0 0 0,0-1 0,-1 1 0,1-1 0,-1 0 0,1 0 0,-1 0 0,1-1 0,-1 1 0,0-1 0,0 0 0,-1 0 0,1 0 0,0 0 0,-1 0 0,0 0 0,0-1 0,0 1 0,0-1 0,0 0 0,-1 1 0,1-1 0,-1 0 0,0 0 0,-1 0 0,2-5 0,2-15 0,-1-1 0,-2 1 0,0-36 0,-2 44 0,1 5 0,-1 1 0,-1-1 0,0 1 0,0 0 0,-1 0 0,-1 0 0,1 0 0,-7-11 0,-48-75 0,28 48 0,-14-27 0,-39-61 0,56 95 0,16 22 0,-1 1 0,-1 0 0,0 1 0,-1 0 0,-1 1 0,0 1 0,-2 0 0,-20-14 0,35 28 0,-24-16 0,-50-22 0,64 35 0,0 0 0,0 1 0,0 0 0,0 1 0,0 0 0,-1 0 0,-17 2 0,-58-10 0,78 7 0,-1 1 0,1 0 0,-1 1 0,1 0 0,-1 0 0,1 1 0,-1 0 0,0 1 0,1 1 0,-1 0 0,1 0 0,0 1 0,0 0 0,-11 5 0,-27 14 0,37-18 0,1 0 0,0 1 0,0 0 0,0 1 0,0 0 0,1 0 0,0 1 0,1 0 0,-1 0 0,1 1 0,-9 12 0,13-15 0,0 0 0,-1 0 0,1 0 0,-1 0 0,-1-1 0,1 0 0,0 0 0,-1 0 0,0-1 0,0 0 0,-10 4 0,13-6 0,1 0 0,0 0 0,-1 0 0,1 0 0,-1-1 0,1 1 0,-1-1 0,1 0 0,-1 0 0,1 0 0,-1 0 0,0 0 0,1 0 0,-1-1 0,1 1 0,0-1 0,-1 0 0,1 0 0,-1 0 0,1 0 0,0 0 0,0 0 0,-1 0 0,1-1 0,0 1 0,0-1 0,0 0 0,1 0 0,-1 1 0,0-1 0,1 0 0,-3-4 0,-6-14 0,1 1 0,0-1 0,2 0 0,0-1 0,2 0 0,0 0 0,1 0 0,1 0 0,2-1 0,0-36 0,0-50 0,4-79 0,4 147 0,1 1 0,3 0 0,1 1 0,30-65 0,-24 59 0,102-259 0,-58 133 0,-13 30 0,98-272 0,-138 386 0,-5 15 0,0 0 0,0-1 0,1 2 0,8-13 0,-11 20 0,0 1 0,0-1 0,0 0 0,0 1 0,1-1 0,-1 1 0,1 0 0,0 0 0,0 0 0,0 0 0,0 1 0,0-1 0,0 1 0,0-1 0,1 1 0,-1 0 0,0 0 0,7 0 0,40-5 0,144-11 0,-164 16 0,-1 2 0,0 0 0,0 2 0,45 11 0,-60-9 0,1 0 0,-1 2 0,0 0 0,-1 0 0,1 2 0,-1-1 0,-1 2 0,19 16 0,6 11 0,39 48 0,-66-72 0,0-1 0,0-1 0,1 0 0,0 0 0,1-1 0,1 0 0,-1-1 0,1-1 0,1 0 0,0-1 0,0 0 0,0-1 0,26 7 0,72 22 0,-71-20 0,1-3 0,48 9 0,-76-19 0,-1 0 0,1-1 0,0-1 0,-1 0 0,1-1 0,0-1 0,-1 0 0,1 0 0,-1-2 0,26-9 0,-23 7 0,0-2 0,0 0 0,-1-1 0,0 0 0,15-13 0,-23 16 0,-2 0 0,1 0 0,0 0 0,-1-1 0,-1 0 0,1 0 0,-1 0 0,0 0 0,0-1 0,-1 0 0,0 1 0,3-17 0,-1 5 0,-1 0 0,-1-1 0,-1 1 0,0-23 0,-3 32 0,0 0 0,0 0 0,-1 0 0,-1 1 0,0-1 0,0 1 0,-1-1 0,0 1 0,0 0 0,-7-8 0,-3-5 0,0 1 0,-2 0 0,0 2 0,-2 0 0,0 0 0,-1 2 0,0 0 0,-34-21 0,-42-21 0,-148-68 0,212 110 0,1-1 0,-40-32 0,-31-20 0,7 8 0,62 39 0,-44-24 0,-83-51 0,138 88 0,1 1 0,-1 1 0,0 1 0,-1 1 0,0 0 0,0 2 0,-31-3 0,-163 5 0,112 4 0,88-1 0,0 0 0,0 1 0,1 1 0,-1 0 0,1 1 0,-21 9 0,-86 44 0,62-26 0,42-22 0,1 1 0,0 1 0,1 0 0,0 1 0,1 1 0,1 1 0,-1 0 0,2 1 0,0 0 0,1 1 0,1 0 0,0 1 0,1 0 0,-9 23 0,-28 48 0,31-62 0,2 0 0,1 1 0,-18 52 0,-36 119 0,25-26 0,19-69 0,0 40 0,16-98 0,-15 50 0,18-81 0,-1 0 0,0 0 0,-1 0 0,-1-1 0,0 0 0,-1-1 0,-15 20 0,5-9 0,2 0 0,0 2 0,1 0 0,1 0 0,2 2 0,0-1 0,2 2 0,1-1 0,-8 47 0,-25 107 0,20-93 0,-59 195 0,64-174 0,11-53 0,-3 0 0,2-14 0,1 1 0,1 43 0,5-46 0,0-16 0,0 0 0,1 0 0,6 27 0,-5-43 0,0 1 0,1 0 0,0-1 0,1 0 0,0 0 0,0 0 0,1 0 0,-1-1 0,2 0 0,-1 0 0,1 0 0,7 7 0,15 12 0,0 3 0,1-1 0,2-2 0,1-1 0,0-2 0,53 29 0,155 47 0,-225-94 0,-10-2 0,0-1 0,0 1 0,-1 0 0,1 0 0,-1 1 0,0-1 0,1 1 0,-2 0 0,1 0 0,0 0 0,-1 1 0,0-1 0,0 1 0,3 7 0,6 12 0,14 48 0,0-5 0,-18-49 0,0-1 0,1 0 0,1-1 0,0 0 0,1-1 0,1 0 0,1 0 0,0-2 0,1 1 0,0-2 0,30 22 0,-11-14 0,0 3 0,-2 0 0,-1 2 0,45 48 0,-71-69 0,1-1 0,0 1 0,0-1 0,0 0 0,0 0 0,0-1 0,1 1 0,-1-1 0,1-1 0,-1 1 0,1-1 0,0 0 0,0 0 0,0 0 0,0-1 0,-1 0 0,1 0 0,0-1 0,0 1 0,0-1 0,0-1 0,8-2 0,0 0 0,-1 0 0,0-1 0,-1 0 0,1-1 0,-1-1 0,0 0 0,0 0 0,17-16 0,-25 19 0,0 0 0,-1-1 0,1 0 1,-1 0-1,0 0 0,0 0 0,-1 0 0,1-1 0,-1 1 0,3-12 0,8-64 35,-3 14-1436,-6 52-5425</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290.png>
</file>

<file path=ppt/media/image3.png>
</file>

<file path=ppt/media/image30.png>
</file>

<file path=ppt/media/image300.pn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b-NO"/>
          </a:p>
        </p:txBody>
      </p:sp>
      <p:sp>
        <p:nvSpPr>
          <p:cNvPr id="3" name="Plassholder for dato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1323C1-173D-46CB-B9C3-5E993B964EE2}" type="datetimeFigureOut">
              <a:rPr lang="nb-NO" smtClean="0"/>
              <a:t>26.11.2025</a:t>
            </a:fld>
            <a:endParaRPr lang="nb-NO"/>
          </a:p>
        </p:txBody>
      </p:sp>
      <p:sp>
        <p:nvSpPr>
          <p:cNvPr id="4" name="Plassholder for lysbil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b-NO"/>
          </a:p>
        </p:txBody>
      </p:sp>
      <p:sp>
        <p:nvSpPr>
          <p:cNvPr id="5" name="Plassholder for nota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6" name="Plassholder for bunn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b-NO"/>
          </a:p>
        </p:txBody>
      </p:sp>
      <p:sp>
        <p:nvSpPr>
          <p:cNvPr id="7" name="Plassholder for lysbilde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D89B13-0044-46C8-B19A-DAA511F668DD}" type="slidenum">
              <a:rPr lang="nb-NO" smtClean="0"/>
              <a:t>‹#›</a:t>
            </a:fld>
            <a:endParaRPr lang="nb-NO"/>
          </a:p>
        </p:txBody>
      </p:sp>
    </p:spTree>
    <p:extLst>
      <p:ext uri="{BB962C8B-B14F-4D97-AF65-F5344CB8AC3E}">
        <p14:creationId xmlns:p14="http://schemas.microsoft.com/office/powerpoint/2010/main" val="21070513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txBody>
          <a:bodyPr/>
          <a:lstStyle/>
          <a:p>
            <a:endParaRPr lang="nb-NO"/>
          </a:p>
        </p:txBody>
      </p:sp>
      <p:sp>
        <p:nvSpPr>
          <p:cNvPr id="3" name="Plassholder for notater 2"/>
          <p:cNvSpPr>
            <a:spLocks noGrp="1"/>
          </p:cNvSpPr>
          <p:nvPr>
            <p:ph type="body" idx="1"/>
          </p:nvPr>
        </p:nvSpPr>
        <p:spPr/>
        <p:txBody>
          <a:bodyPr/>
          <a:lstStyle/>
          <a:p>
            <a:pPr algn="l">
              <a:buFont typeface="Arial" panose="020B0604020202020204" pitchFamily="34" charset="0"/>
              <a:buChar char="•"/>
            </a:pPr>
            <a:r>
              <a:rPr lang="en-US" sz="1100" b="0" i="0" dirty="0">
                <a:solidFill>
                  <a:srgbClr val="4409FF"/>
                </a:solidFill>
                <a:effectLst/>
                <a:latin typeface="Inter"/>
              </a:rPr>
              <a:t>Francis Crick </a:t>
            </a:r>
            <a:r>
              <a:rPr lang="en-US" sz="1100" b="0" i="0" dirty="0">
                <a:solidFill>
                  <a:srgbClr val="000000"/>
                </a:solidFill>
                <a:effectLst/>
                <a:latin typeface="Inter"/>
              </a:rPr>
              <a:t>(1962) – neural basis of consciousness (with Christof Koch), </a:t>
            </a:r>
            <a:r>
              <a:rPr lang="en-US" sz="1100" b="0" i="0" dirty="0" err="1">
                <a:solidFill>
                  <a:srgbClr val="000000"/>
                </a:solidFill>
                <a:effectLst/>
                <a:latin typeface="Inter"/>
              </a:rPr>
              <a:t>NCC</a:t>
            </a:r>
            <a:endParaRPr lang="en-US" sz="1100" b="0" i="0" dirty="0">
              <a:solidFill>
                <a:srgbClr val="000000"/>
              </a:solidFill>
              <a:effectLst/>
              <a:latin typeface="Inter"/>
            </a:endParaRPr>
          </a:p>
          <a:p>
            <a:pPr algn="l">
              <a:buFont typeface="Arial" panose="020B0604020202020204" pitchFamily="34" charset="0"/>
              <a:buChar char="•"/>
            </a:pPr>
            <a:r>
              <a:rPr lang="en-US" sz="1100" b="0" i="0" dirty="0">
                <a:solidFill>
                  <a:srgbClr val="4409FF"/>
                </a:solidFill>
                <a:effectLst/>
                <a:latin typeface="Inter"/>
              </a:rPr>
              <a:t> John Eccles </a:t>
            </a:r>
            <a:r>
              <a:rPr lang="en-US" sz="1100" b="0" i="0" dirty="0">
                <a:solidFill>
                  <a:srgbClr val="000000"/>
                </a:solidFill>
                <a:effectLst/>
                <a:latin typeface="Inter"/>
              </a:rPr>
              <a:t>(1963 – mind–brain interaction (with Karl Popper)</a:t>
            </a:r>
          </a:p>
          <a:p>
            <a:pPr>
              <a:buFont typeface="Arial" panose="020B0604020202020204" pitchFamily="34" charset="0"/>
              <a:buChar char="•"/>
            </a:pPr>
            <a:r>
              <a:rPr lang="en-US" sz="1100" dirty="0">
                <a:solidFill>
                  <a:srgbClr val="4409FF"/>
                </a:solidFill>
                <a:latin typeface="Inter"/>
              </a:rPr>
              <a:t> Gerald Edelman </a:t>
            </a:r>
            <a:r>
              <a:rPr lang="en-US" sz="1100" dirty="0">
                <a:solidFill>
                  <a:srgbClr val="000000"/>
                </a:solidFill>
                <a:latin typeface="Inter"/>
              </a:rPr>
              <a:t>(1972) –  neural correlates of consciousness</a:t>
            </a:r>
          </a:p>
          <a:p>
            <a:pPr algn="l">
              <a:buFont typeface="Arial" panose="020B0604020202020204" pitchFamily="34" charset="0"/>
              <a:buChar char="•"/>
            </a:pPr>
            <a:r>
              <a:rPr lang="en-US" sz="1100" b="0" i="0" dirty="0">
                <a:solidFill>
                  <a:srgbClr val="4409FF"/>
                </a:solidFill>
                <a:effectLst/>
                <a:latin typeface="Inter"/>
              </a:rPr>
              <a:t> Roger Sperry </a:t>
            </a:r>
            <a:r>
              <a:rPr lang="en-US" sz="1100" b="0" i="0" dirty="0">
                <a:solidFill>
                  <a:srgbClr val="000000"/>
                </a:solidFill>
                <a:effectLst/>
                <a:latin typeface="Inter"/>
              </a:rPr>
              <a:t>(1981) –  exploration of the hemispheres and consciousness</a:t>
            </a:r>
          </a:p>
          <a:p>
            <a:pPr algn="l">
              <a:buFont typeface="Arial" panose="020B0604020202020204" pitchFamily="34" charset="0"/>
              <a:buChar char="•"/>
            </a:pPr>
            <a:r>
              <a:rPr lang="en-US" sz="1100" b="0" i="0" dirty="0">
                <a:solidFill>
                  <a:srgbClr val="4409FF"/>
                </a:solidFill>
                <a:effectLst/>
                <a:latin typeface="Inter"/>
              </a:rPr>
              <a:t> Eric Kandel </a:t>
            </a:r>
            <a:r>
              <a:rPr lang="en-US" sz="1100" b="0" i="0" dirty="0">
                <a:solidFill>
                  <a:srgbClr val="000000"/>
                </a:solidFill>
                <a:effectLst/>
                <a:latin typeface="Inter"/>
              </a:rPr>
              <a:t>(2000) – neuroscience of memory and conscious experience</a:t>
            </a:r>
          </a:p>
          <a:p>
            <a:pPr>
              <a:buFont typeface="Arial" panose="020B0604020202020204" pitchFamily="34" charset="0"/>
              <a:buChar char="•"/>
            </a:pPr>
            <a:r>
              <a:rPr lang="en-US" sz="1100" dirty="0">
                <a:solidFill>
                  <a:srgbClr val="4409FF"/>
                </a:solidFill>
                <a:latin typeface="Inter"/>
              </a:rPr>
              <a:t> Roger Penrose </a:t>
            </a:r>
            <a:r>
              <a:rPr lang="en-US" sz="1100" dirty="0">
                <a:solidFill>
                  <a:srgbClr val="000000"/>
                </a:solidFill>
                <a:latin typeface="Inter"/>
              </a:rPr>
              <a:t>(2020) – con-computable elements of consciousness</a:t>
            </a:r>
            <a:endParaRPr lang="nb-NO" sz="1100" dirty="0"/>
          </a:p>
          <a:p>
            <a:r>
              <a:rPr lang="en-US" sz="1100" dirty="0"/>
              <a:t>Penrose and Stuart </a:t>
            </a:r>
            <a:r>
              <a:rPr lang="en-US" sz="1100" dirty="0" err="1"/>
              <a:t>Hameroff</a:t>
            </a:r>
            <a:r>
              <a:rPr lang="en-US" sz="1100" dirty="0"/>
              <a:t> propose that consciousness arises from </a:t>
            </a:r>
            <a:r>
              <a:rPr lang="en-US" sz="1100" b="1" dirty="0"/>
              <a:t>quantum state collapses</a:t>
            </a:r>
            <a:r>
              <a:rPr lang="en-US" sz="1100" dirty="0"/>
              <a:t> within microtubules</a:t>
            </a:r>
          </a:p>
          <a:p>
            <a:r>
              <a:rPr lang="en-US" sz="1100" dirty="0"/>
              <a:t>If we get there, implications for AI, Law, Clinical, Science</a:t>
            </a:r>
            <a:endParaRPr lang="nb-NO" sz="1100" dirty="0"/>
          </a:p>
        </p:txBody>
      </p:sp>
      <p:sp>
        <p:nvSpPr>
          <p:cNvPr id="4" name="Plassholder for lysbildenummer 3"/>
          <p:cNvSpPr>
            <a:spLocks noGrp="1"/>
          </p:cNvSpPr>
          <p:nvPr>
            <p:ph type="sldNum" sz="quarter" idx="5"/>
          </p:nvPr>
        </p:nvSpPr>
        <p:spPr/>
        <p:txBody>
          <a:bodyPr/>
          <a:lstStyle/>
          <a:p>
            <a:fld id="{07D89B13-0044-46C8-B19A-DAA511F668DD}" type="slidenum">
              <a:rPr lang="nb-NO" smtClean="0"/>
              <a:t>2</a:t>
            </a:fld>
            <a:endParaRPr lang="nb-NO"/>
          </a:p>
        </p:txBody>
      </p:sp>
    </p:spTree>
    <p:extLst>
      <p:ext uri="{BB962C8B-B14F-4D97-AF65-F5344CB8AC3E}">
        <p14:creationId xmlns:p14="http://schemas.microsoft.com/office/powerpoint/2010/main" val="8917287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txBody>
          <a:bodyPr/>
          <a:lstStyle/>
          <a:p>
            <a:endParaRPr lang="nb-NO"/>
          </a:p>
        </p:txBody>
      </p:sp>
      <p:sp>
        <p:nvSpPr>
          <p:cNvPr id="3" name="Plassholder for notater 2"/>
          <p:cNvSpPr>
            <a:spLocks noGrp="1"/>
          </p:cNvSpPr>
          <p:nvPr>
            <p:ph type="body" idx="1"/>
          </p:nvPr>
        </p:nvSpPr>
        <p:spPr/>
        <p:txBody>
          <a:bodyPr/>
          <a:lstStyle/>
          <a:p>
            <a:endParaRPr lang="nb-NO" dirty="0"/>
          </a:p>
        </p:txBody>
      </p:sp>
      <p:sp>
        <p:nvSpPr>
          <p:cNvPr id="4" name="Plassholder for lysbildenummer 3"/>
          <p:cNvSpPr>
            <a:spLocks noGrp="1"/>
          </p:cNvSpPr>
          <p:nvPr>
            <p:ph type="sldNum" sz="quarter" idx="5"/>
          </p:nvPr>
        </p:nvSpPr>
        <p:spPr/>
        <p:txBody>
          <a:bodyPr/>
          <a:lstStyle/>
          <a:p>
            <a:fld id="{07D89B13-0044-46C8-B19A-DAA511F668DD}" type="slidenum">
              <a:rPr lang="nb-NO" smtClean="0"/>
              <a:t>15</a:t>
            </a:fld>
            <a:endParaRPr lang="nb-NO"/>
          </a:p>
        </p:txBody>
      </p:sp>
    </p:spTree>
    <p:extLst>
      <p:ext uri="{BB962C8B-B14F-4D97-AF65-F5344CB8AC3E}">
        <p14:creationId xmlns:p14="http://schemas.microsoft.com/office/powerpoint/2010/main" val="6215749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txBody>
          <a:bodyPr/>
          <a:lstStyle/>
          <a:p>
            <a:endParaRPr lang="nb-NO"/>
          </a:p>
        </p:txBody>
      </p:sp>
      <p:sp>
        <p:nvSpPr>
          <p:cNvPr id="3" name="Plassholder for notater 2"/>
          <p:cNvSpPr>
            <a:spLocks noGrp="1"/>
          </p:cNvSpPr>
          <p:nvPr>
            <p:ph type="body" idx="1"/>
          </p:nvPr>
        </p:nvSpPr>
        <p:spPr/>
        <p:txBody>
          <a:bodyPr/>
          <a:lstStyle/>
          <a:p>
            <a:r>
              <a:rPr lang="en-US" sz="1200" dirty="0"/>
              <a:t>This aspect is of fundamental importance, as it allows to distinguish between two types of attentional processes: a top-down attention and a bottom-up attention </a:t>
            </a:r>
            <a:endParaRPr lang="nb-NO" dirty="0"/>
          </a:p>
        </p:txBody>
      </p:sp>
      <p:sp>
        <p:nvSpPr>
          <p:cNvPr id="4" name="Plassholder for lysbildenummer 3"/>
          <p:cNvSpPr>
            <a:spLocks noGrp="1"/>
          </p:cNvSpPr>
          <p:nvPr>
            <p:ph type="sldNum" sz="quarter" idx="5"/>
          </p:nvPr>
        </p:nvSpPr>
        <p:spPr/>
        <p:txBody>
          <a:bodyPr/>
          <a:lstStyle/>
          <a:p>
            <a:fld id="{07D89B13-0044-46C8-B19A-DAA511F668DD}" type="slidenum">
              <a:rPr lang="nb-NO" smtClean="0"/>
              <a:t>17</a:t>
            </a:fld>
            <a:endParaRPr lang="nb-NO"/>
          </a:p>
        </p:txBody>
      </p:sp>
    </p:spTree>
    <p:extLst>
      <p:ext uri="{BB962C8B-B14F-4D97-AF65-F5344CB8AC3E}">
        <p14:creationId xmlns:p14="http://schemas.microsoft.com/office/powerpoint/2010/main" val="23810183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txBody>
          <a:bodyPr/>
          <a:lstStyle/>
          <a:p>
            <a:endParaRPr lang="nb-NO"/>
          </a:p>
        </p:txBody>
      </p:sp>
      <p:sp>
        <p:nvSpPr>
          <p:cNvPr id="3" name="Plassholder for notater 2"/>
          <p:cNvSpPr>
            <a:spLocks noGrp="1"/>
          </p:cNvSpPr>
          <p:nvPr>
            <p:ph type="body" idx="1"/>
          </p:nvPr>
        </p:nvSpPr>
        <p:spPr/>
        <p:txBody>
          <a:bodyPr/>
          <a:lstStyle/>
          <a:p>
            <a:r>
              <a:rPr lang="nb-NO" dirty="0" err="1"/>
              <a:t>Reasoning</a:t>
            </a:r>
            <a:r>
              <a:rPr lang="nb-NO" dirty="0"/>
              <a:t>, goal-</a:t>
            </a:r>
            <a:r>
              <a:rPr lang="nb-NO" dirty="0" err="1"/>
              <a:t>directed</a:t>
            </a:r>
            <a:r>
              <a:rPr lang="nb-NO" dirty="0"/>
              <a:t> planning, and </a:t>
            </a:r>
            <a:r>
              <a:rPr lang="nb-NO" dirty="0" err="1"/>
              <a:t>linguistic</a:t>
            </a:r>
            <a:r>
              <a:rPr lang="nb-NO" dirty="0"/>
              <a:t> </a:t>
            </a:r>
            <a:r>
              <a:rPr lang="nb-NO" dirty="0" err="1"/>
              <a:t>competence</a:t>
            </a:r>
            <a:r>
              <a:rPr lang="nb-NO" dirty="0"/>
              <a:t> </a:t>
            </a:r>
            <a:r>
              <a:rPr lang="nb-NO" dirty="0" err="1"/>
              <a:t>are</a:t>
            </a:r>
            <a:r>
              <a:rPr lang="nb-NO" dirty="0"/>
              <a:t> all </a:t>
            </a:r>
            <a:r>
              <a:rPr lang="nb-NO" dirty="0" err="1"/>
              <a:t>aspects</a:t>
            </a:r>
            <a:r>
              <a:rPr lang="nb-NO" dirty="0"/>
              <a:t> of </a:t>
            </a:r>
            <a:r>
              <a:rPr lang="nb-NO" dirty="0" err="1"/>
              <a:t>intelligence</a:t>
            </a:r>
            <a:r>
              <a:rPr lang="nb-NO" dirty="0"/>
              <a:t>, </a:t>
            </a:r>
            <a:r>
              <a:rPr lang="nb-NO" dirty="0" err="1"/>
              <a:t>but</a:t>
            </a:r>
            <a:r>
              <a:rPr lang="nb-NO" dirty="0"/>
              <a:t> non-human </a:t>
            </a:r>
            <a:r>
              <a:rPr lang="nb-NO" dirty="0" err="1"/>
              <a:t>animals</a:t>
            </a:r>
            <a:r>
              <a:rPr lang="nb-NO" dirty="0"/>
              <a:t> </a:t>
            </a:r>
            <a:r>
              <a:rPr lang="nb-NO" dirty="0" err="1"/>
              <a:t>that</a:t>
            </a:r>
            <a:r>
              <a:rPr lang="nb-NO" dirty="0"/>
              <a:t> </a:t>
            </a:r>
            <a:r>
              <a:rPr lang="nb-NO" dirty="0" err="1"/>
              <a:t>lack</a:t>
            </a:r>
            <a:r>
              <a:rPr lang="nb-NO" dirty="0"/>
              <a:t> </a:t>
            </a:r>
            <a:r>
              <a:rPr lang="nb-NO" dirty="0" err="1"/>
              <a:t>these</a:t>
            </a:r>
            <a:r>
              <a:rPr lang="nb-NO" dirty="0"/>
              <a:t> </a:t>
            </a:r>
            <a:r>
              <a:rPr lang="nb-NO" dirty="0" err="1"/>
              <a:t>competences</a:t>
            </a:r>
            <a:r>
              <a:rPr lang="nb-NO" dirty="0"/>
              <a:t> </a:t>
            </a:r>
            <a:r>
              <a:rPr lang="nb-NO" dirty="0" err="1"/>
              <a:t>may</a:t>
            </a:r>
            <a:r>
              <a:rPr lang="nb-NO" dirty="0"/>
              <a:t> still </a:t>
            </a:r>
            <a:r>
              <a:rPr lang="nb-NO" dirty="0" err="1"/>
              <a:t>exhibit</a:t>
            </a:r>
            <a:r>
              <a:rPr lang="nb-NO" dirty="0"/>
              <a:t> intelligent </a:t>
            </a:r>
            <a:r>
              <a:rPr lang="nb-NO" dirty="0" err="1"/>
              <a:t>behaviour</a:t>
            </a:r>
            <a:r>
              <a:rPr lang="nb-NO" dirty="0"/>
              <a:t>. More general </a:t>
            </a:r>
            <a:r>
              <a:rPr lang="nb-NO" dirty="0" err="1"/>
              <a:t>aspects</a:t>
            </a:r>
            <a:r>
              <a:rPr lang="nb-NO" dirty="0"/>
              <a:t> </a:t>
            </a:r>
          </a:p>
          <a:p>
            <a:r>
              <a:rPr lang="nb-NO" dirty="0"/>
              <a:t>of </a:t>
            </a:r>
            <a:r>
              <a:rPr lang="nb-NO" dirty="0" err="1"/>
              <a:t>intelligence</a:t>
            </a:r>
            <a:r>
              <a:rPr lang="nb-NO" dirty="0"/>
              <a:t> </a:t>
            </a:r>
            <a:r>
              <a:rPr lang="nb-NO" dirty="0" err="1"/>
              <a:t>may</a:t>
            </a:r>
            <a:r>
              <a:rPr lang="nb-NO" dirty="0"/>
              <a:t> </a:t>
            </a:r>
            <a:r>
              <a:rPr lang="nb-NO" dirty="0" err="1"/>
              <a:t>include</a:t>
            </a:r>
            <a:r>
              <a:rPr lang="nb-NO" dirty="0"/>
              <a:t> the </a:t>
            </a:r>
            <a:r>
              <a:rPr lang="nb-NO" dirty="0" err="1"/>
              <a:t>ability</a:t>
            </a:r>
            <a:r>
              <a:rPr lang="nb-NO" dirty="0"/>
              <a:t> to </a:t>
            </a:r>
            <a:r>
              <a:rPr lang="nb-NO" dirty="0" err="1"/>
              <a:t>flexibly</a:t>
            </a:r>
            <a:r>
              <a:rPr lang="nb-NO" dirty="0"/>
              <a:t> </a:t>
            </a:r>
            <a:r>
              <a:rPr lang="nb-NO" dirty="0" err="1"/>
              <a:t>respond</a:t>
            </a:r>
            <a:r>
              <a:rPr lang="nb-NO" dirty="0"/>
              <a:t> to </a:t>
            </a:r>
            <a:r>
              <a:rPr lang="nb-NO" dirty="0" err="1"/>
              <a:t>challenges</a:t>
            </a:r>
            <a:r>
              <a:rPr lang="nb-NO" dirty="0"/>
              <a:t>, and to </a:t>
            </a:r>
            <a:r>
              <a:rPr lang="nb-NO" dirty="0" err="1"/>
              <a:t>learn</a:t>
            </a:r>
            <a:r>
              <a:rPr lang="nb-NO" dirty="0"/>
              <a:t> from </a:t>
            </a:r>
            <a:r>
              <a:rPr lang="nb-NO" dirty="0" err="1"/>
              <a:t>experience</a:t>
            </a:r>
            <a:r>
              <a:rPr lang="nb-NO" dirty="0"/>
              <a:t>. An ant </a:t>
            </a:r>
            <a:r>
              <a:rPr lang="nb-NO" dirty="0" err="1"/>
              <a:t>that</a:t>
            </a:r>
            <a:r>
              <a:rPr lang="nb-NO" dirty="0"/>
              <a:t> </a:t>
            </a:r>
            <a:r>
              <a:rPr lang="nb-NO" dirty="0" err="1"/>
              <a:t>flexibly</a:t>
            </a:r>
            <a:r>
              <a:rPr lang="nb-NO" dirty="0"/>
              <a:t> </a:t>
            </a:r>
            <a:r>
              <a:rPr lang="nb-NO" dirty="0" err="1"/>
              <a:t>learns</a:t>
            </a:r>
            <a:r>
              <a:rPr lang="nb-NO" dirty="0"/>
              <a:t> to </a:t>
            </a:r>
            <a:r>
              <a:rPr lang="nb-NO" dirty="0" err="1"/>
              <a:t>find</a:t>
            </a:r>
            <a:r>
              <a:rPr lang="nb-NO" dirty="0"/>
              <a:t> </a:t>
            </a:r>
            <a:r>
              <a:rPr lang="nb-NO" dirty="0" err="1"/>
              <a:t>its</a:t>
            </a:r>
            <a:r>
              <a:rPr lang="nb-NO" dirty="0"/>
              <a:t> </a:t>
            </a:r>
            <a:r>
              <a:rPr lang="nb-NO" dirty="0" err="1"/>
              <a:t>way</a:t>
            </a:r>
            <a:r>
              <a:rPr lang="nb-NO" dirty="0"/>
              <a:t> </a:t>
            </a:r>
            <a:r>
              <a:rPr lang="nb-NO" dirty="0" err="1"/>
              <a:t>home</a:t>
            </a:r>
            <a:r>
              <a:rPr lang="nb-NO" dirty="0"/>
              <a:t> through a </a:t>
            </a:r>
            <a:r>
              <a:rPr lang="nb-NO" dirty="0" err="1"/>
              <a:t>desert</a:t>
            </a:r>
            <a:r>
              <a:rPr lang="nb-NO" dirty="0"/>
              <a:t> is </a:t>
            </a:r>
            <a:r>
              <a:rPr lang="nb-NO" dirty="0" err="1"/>
              <a:t>arguably</a:t>
            </a:r>
            <a:r>
              <a:rPr lang="nb-NO" dirty="0"/>
              <a:t> </a:t>
            </a:r>
            <a:r>
              <a:rPr lang="nb-NO" dirty="0" err="1"/>
              <a:t>displaying</a:t>
            </a:r>
            <a:r>
              <a:rPr lang="nb-NO" dirty="0"/>
              <a:t> intelligent </a:t>
            </a:r>
            <a:r>
              <a:rPr lang="nb-NO" dirty="0" err="1"/>
              <a:t>behaviour</a:t>
            </a:r>
            <a:r>
              <a:rPr lang="nb-NO" dirty="0"/>
              <a:t> </a:t>
            </a:r>
          </a:p>
          <a:p>
            <a:r>
              <a:rPr lang="nb-NO" dirty="0"/>
              <a:t>(Simon, 1988).</a:t>
            </a:r>
          </a:p>
          <a:p>
            <a:r>
              <a:rPr lang="nb-NO" dirty="0" err="1"/>
              <a:t>Consciousness</a:t>
            </a:r>
            <a:r>
              <a:rPr lang="nb-NO" dirty="0"/>
              <a:t> =/ from </a:t>
            </a:r>
            <a:r>
              <a:rPr lang="nb-NO" dirty="0" err="1"/>
              <a:t>Intellugence</a:t>
            </a:r>
            <a:r>
              <a:rPr lang="nb-NO" dirty="0"/>
              <a:t>, </a:t>
            </a:r>
            <a:r>
              <a:rPr lang="nb-NO" dirty="0" err="1"/>
              <a:t>but</a:t>
            </a:r>
            <a:r>
              <a:rPr lang="nb-NO" dirty="0"/>
              <a:t> in </a:t>
            </a:r>
            <a:r>
              <a:rPr lang="nb-NO" dirty="0" err="1"/>
              <a:t>practice</a:t>
            </a:r>
            <a:r>
              <a:rPr lang="nb-NO" dirty="0"/>
              <a:t> the </a:t>
            </a:r>
            <a:r>
              <a:rPr lang="nb-NO" dirty="0" err="1"/>
              <a:t>two</a:t>
            </a:r>
            <a:r>
              <a:rPr lang="nb-NO" dirty="0"/>
              <a:t> </a:t>
            </a:r>
            <a:r>
              <a:rPr lang="nb-NO" dirty="0" err="1"/>
              <a:t>are</a:t>
            </a:r>
            <a:r>
              <a:rPr lang="nb-NO" dirty="0"/>
              <a:t> </a:t>
            </a:r>
            <a:r>
              <a:rPr lang="nb-NO" dirty="0" err="1"/>
              <a:t>closely</a:t>
            </a:r>
            <a:r>
              <a:rPr lang="nb-NO" dirty="0"/>
              <a:t> </a:t>
            </a:r>
            <a:r>
              <a:rPr lang="nb-NO" dirty="0" err="1"/>
              <a:t>relateds</a:t>
            </a:r>
            <a:endParaRPr lang="nb-NO" dirty="0"/>
          </a:p>
          <a:p>
            <a:pPr marL="342900" lvl="0" indent="-342900">
              <a:buSzPts val="1000"/>
              <a:buFont typeface="Symbol" panose="05050102010706020507" pitchFamily="18" charset="2"/>
              <a:buChar char=""/>
              <a:tabLst>
                <a:tab pos="457200" algn="l"/>
              </a:tabLst>
            </a:pPr>
            <a:r>
              <a:rPr lang="nb-NO" sz="1200" dirty="0">
                <a:effectLst/>
                <a:latin typeface="Aptos" panose="020B0004020202020204" pitchFamily="34" charset="0"/>
                <a:ea typeface="Times New Roman" panose="02020603050405020304" pitchFamily="18" charset="0"/>
                <a:cs typeface="Aptos" panose="020B0004020202020204" pitchFamily="34" charset="0"/>
              </a:rPr>
              <a:t>Beslutningstrær, random </a:t>
            </a:r>
            <a:r>
              <a:rPr lang="nb-NO" sz="1200" dirty="0" err="1">
                <a:effectLst/>
                <a:latin typeface="Aptos" panose="020B0004020202020204" pitchFamily="34" charset="0"/>
                <a:ea typeface="Times New Roman" panose="02020603050405020304" pitchFamily="18" charset="0"/>
                <a:cs typeface="Aptos" panose="020B0004020202020204" pitchFamily="34" charset="0"/>
              </a:rPr>
              <a:t>forests</a:t>
            </a:r>
            <a:r>
              <a:rPr lang="nb-NO" sz="1200" dirty="0">
                <a:effectLst/>
                <a:latin typeface="Aptos" panose="020B0004020202020204" pitchFamily="34" charset="0"/>
                <a:ea typeface="Times New Roman" panose="02020603050405020304" pitchFamily="18" charset="0"/>
                <a:cs typeface="Aptos" panose="020B0004020202020204" pitchFamily="34" charset="0"/>
              </a:rPr>
              <a:t>, støttevektormaskiner (</a:t>
            </a:r>
            <a:r>
              <a:rPr lang="nb-NO" sz="1200" dirty="0" err="1">
                <a:effectLst/>
                <a:latin typeface="Aptos" panose="020B0004020202020204" pitchFamily="34" charset="0"/>
                <a:ea typeface="Times New Roman" panose="02020603050405020304" pitchFamily="18" charset="0"/>
                <a:cs typeface="Aptos" panose="020B0004020202020204" pitchFamily="34" charset="0"/>
              </a:rPr>
              <a:t>SVM</a:t>
            </a:r>
            <a:r>
              <a:rPr lang="nb-NO" sz="1200" dirty="0">
                <a:effectLst/>
                <a:latin typeface="Aptos" panose="020B0004020202020204" pitchFamily="34" charset="0"/>
                <a:ea typeface="Times New Roman" panose="02020603050405020304" pitchFamily="18" charset="0"/>
                <a:cs typeface="Aptos" panose="020B0004020202020204" pitchFamily="34" charset="0"/>
              </a:rPr>
              <a:t>)</a:t>
            </a:r>
            <a:endParaRPr lang="nb-NO" sz="1200" dirty="0">
              <a:effectLst/>
              <a:latin typeface="Aptos" panose="020B0004020202020204" pitchFamily="34" charset="0"/>
              <a:ea typeface="Aptos" panose="020B0004020202020204" pitchFamily="34" charset="0"/>
              <a:cs typeface="Aptos" panose="020B0004020202020204" pitchFamily="34" charset="0"/>
            </a:endParaRPr>
          </a:p>
          <a:p>
            <a:pPr marL="342900" lvl="0" indent="-342900">
              <a:buSzPts val="1000"/>
              <a:buFont typeface="Symbol" panose="05050102010706020507" pitchFamily="18" charset="2"/>
              <a:buChar char=""/>
              <a:tabLst>
                <a:tab pos="457200" algn="l"/>
              </a:tabLst>
            </a:pPr>
            <a:r>
              <a:rPr lang="nb-NO" sz="1200" dirty="0">
                <a:effectLst/>
                <a:latin typeface="Aptos" panose="020B0004020202020204" pitchFamily="34" charset="0"/>
                <a:ea typeface="Times New Roman" panose="02020603050405020304" pitchFamily="18" charset="0"/>
                <a:cs typeface="Aptos" panose="020B0004020202020204" pitchFamily="34" charset="0"/>
              </a:rPr>
              <a:t>Nevrale nettverk for bildeklassifisering (CNNs)</a:t>
            </a:r>
            <a:endParaRPr lang="nb-NO" sz="1200" dirty="0">
              <a:effectLst/>
              <a:latin typeface="Aptos" panose="020B0004020202020204" pitchFamily="34" charset="0"/>
              <a:ea typeface="Aptos" panose="020B0004020202020204" pitchFamily="34" charset="0"/>
              <a:cs typeface="Aptos" panose="020B0004020202020204" pitchFamily="34" charset="0"/>
            </a:endParaRPr>
          </a:p>
          <a:p>
            <a:pPr marL="342900" lvl="0" indent="-342900">
              <a:buSzPts val="1000"/>
              <a:buFont typeface="Symbol" panose="05050102010706020507" pitchFamily="18" charset="2"/>
              <a:buChar char=""/>
              <a:tabLst>
                <a:tab pos="457200" algn="l"/>
              </a:tabLst>
            </a:pPr>
            <a:r>
              <a:rPr lang="nb-NO" sz="1200" dirty="0" err="1">
                <a:effectLst/>
                <a:latin typeface="Aptos" panose="020B0004020202020204" pitchFamily="34" charset="0"/>
                <a:ea typeface="Times New Roman" panose="02020603050405020304" pitchFamily="18" charset="0"/>
                <a:cs typeface="Aptos" panose="020B0004020202020204" pitchFamily="34" charset="0"/>
              </a:rPr>
              <a:t>Reinforcement</a:t>
            </a:r>
            <a:r>
              <a:rPr lang="nb-NO" sz="1200" dirty="0">
                <a:effectLst/>
                <a:latin typeface="Aptos" panose="020B0004020202020204" pitchFamily="34" charset="0"/>
                <a:ea typeface="Times New Roman" panose="02020603050405020304" pitchFamily="18" charset="0"/>
                <a:cs typeface="Aptos" panose="020B0004020202020204" pitchFamily="34" charset="0"/>
              </a:rPr>
              <a:t> </a:t>
            </a:r>
            <a:r>
              <a:rPr lang="nb-NO" sz="1200" dirty="0" err="1">
                <a:effectLst/>
                <a:latin typeface="Aptos" panose="020B0004020202020204" pitchFamily="34" charset="0"/>
                <a:ea typeface="Times New Roman" panose="02020603050405020304" pitchFamily="18" charset="0"/>
                <a:cs typeface="Aptos" panose="020B0004020202020204" pitchFamily="34" charset="0"/>
              </a:rPr>
              <a:t>learning</a:t>
            </a:r>
            <a:r>
              <a:rPr lang="nb-NO" sz="1200" dirty="0">
                <a:effectLst/>
                <a:latin typeface="Aptos" panose="020B0004020202020204" pitchFamily="34" charset="0"/>
                <a:ea typeface="Times New Roman" panose="02020603050405020304" pitchFamily="18" charset="0"/>
                <a:cs typeface="Aptos" panose="020B0004020202020204" pitchFamily="34" charset="0"/>
              </a:rPr>
              <a:t>-algoritmer (som lærer gjennom prøving og feiling)</a:t>
            </a:r>
            <a:endParaRPr lang="nb-NO" sz="1200" dirty="0">
              <a:effectLst/>
              <a:latin typeface="Aptos" panose="020B0004020202020204" pitchFamily="34" charset="0"/>
              <a:ea typeface="Aptos" panose="020B0004020202020204" pitchFamily="34" charset="0"/>
              <a:cs typeface="Aptos" panose="020B0004020202020204" pitchFamily="34" charset="0"/>
            </a:endParaRPr>
          </a:p>
          <a:p>
            <a:pPr marL="342900" lvl="0" indent="-342900">
              <a:buSzPts val="1000"/>
              <a:buFont typeface="Symbol" panose="05050102010706020507" pitchFamily="18" charset="2"/>
              <a:buChar char=""/>
              <a:tabLst>
                <a:tab pos="457200" algn="l"/>
              </a:tabLst>
            </a:pPr>
            <a:r>
              <a:rPr lang="nb-NO" sz="1200" dirty="0">
                <a:effectLst/>
                <a:latin typeface="Aptos" panose="020B0004020202020204" pitchFamily="34" charset="0"/>
                <a:ea typeface="Times New Roman" panose="02020603050405020304" pitchFamily="18" charset="0"/>
                <a:cs typeface="Aptos" panose="020B0004020202020204" pitchFamily="34" charset="0"/>
              </a:rPr>
              <a:t>Genetiske algoritmer</a:t>
            </a:r>
            <a:endParaRPr lang="nb-NO" sz="1200" dirty="0">
              <a:effectLst/>
              <a:latin typeface="Aptos" panose="020B0004020202020204" pitchFamily="34" charset="0"/>
              <a:ea typeface="Aptos" panose="020B0004020202020204" pitchFamily="34" charset="0"/>
              <a:cs typeface="Aptos" panose="020B0004020202020204" pitchFamily="34" charset="0"/>
            </a:endParaRPr>
          </a:p>
          <a:p>
            <a:pPr marL="342900" lvl="0" indent="-342900">
              <a:buSzPts val="1000"/>
              <a:buFont typeface="Symbol" panose="05050102010706020507" pitchFamily="18" charset="2"/>
              <a:buChar char=""/>
              <a:tabLst>
                <a:tab pos="457200" algn="l"/>
              </a:tabLst>
            </a:pPr>
            <a:r>
              <a:rPr lang="nb-NO" sz="1200" dirty="0" err="1">
                <a:effectLst/>
                <a:latin typeface="Aptos" panose="020B0004020202020204" pitchFamily="34" charset="0"/>
                <a:ea typeface="Times New Roman" panose="02020603050405020304" pitchFamily="18" charset="0"/>
                <a:cs typeface="Aptos" panose="020B0004020202020204" pitchFamily="34" charset="0"/>
              </a:rPr>
              <a:t>Bayesianske</a:t>
            </a:r>
            <a:r>
              <a:rPr lang="nb-NO" sz="1200" dirty="0">
                <a:effectLst/>
                <a:latin typeface="Aptos" panose="020B0004020202020204" pitchFamily="34" charset="0"/>
                <a:ea typeface="Times New Roman" panose="02020603050405020304" pitchFamily="18" charset="0"/>
                <a:cs typeface="Aptos" panose="020B0004020202020204" pitchFamily="34" charset="0"/>
              </a:rPr>
              <a:t> nettverk</a:t>
            </a:r>
            <a:endParaRPr lang="nb-NO" sz="1200" dirty="0">
              <a:effectLst/>
              <a:latin typeface="Aptos" panose="020B0004020202020204" pitchFamily="34" charset="0"/>
              <a:ea typeface="Aptos" panose="020B0004020202020204" pitchFamily="34" charset="0"/>
              <a:cs typeface="Aptos" panose="020B0004020202020204" pitchFamily="34" charset="0"/>
            </a:endParaRPr>
          </a:p>
          <a:p>
            <a:pPr marL="342900" lvl="0" indent="-342900">
              <a:buSzPts val="1000"/>
              <a:buFont typeface="Symbol" panose="05050102010706020507" pitchFamily="18" charset="2"/>
              <a:buChar char=""/>
              <a:tabLst>
                <a:tab pos="457200" algn="l"/>
              </a:tabLst>
            </a:pPr>
            <a:r>
              <a:rPr lang="nb-NO" sz="1200" dirty="0">
                <a:effectLst/>
                <a:latin typeface="Aptos" panose="020B0004020202020204" pitchFamily="34" charset="0"/>
                <a:ea typeface="Times New Roman" panose="02020603050405020304" pitchFamily="18" charset="0"/>
                <a:cs typeface="Aptos" panose="020B0004020202020204" pitchFamily="34" charset="0"/>
              </a:rPr>
              <a:t>Og mange, mange flere...</a:t>
            </a:r>
            <a:endParaRPr lang="nb-NO" sz="1200" dirty="0">
              <a:effectLst/>
              <a:latin typeface="Aptos" panose="020B0004020202020204" pitchFamily="34" charset="0"/>
              <a:ea typeface="Aptos" panose="020B0004020202020204" pitchFamily="34" charset="0"/>
              <a:cs typeface="Aptos" panose="020B0004020202020204" pitchFamily="34" charset="0"/>
            </a:endParaRPr>
          </a:p>
          <a:p>
            <a:endParaRPr lang="nb-NO" dirty="0"/>
          </a:p>
          <a:p>
            <a:r>
              <a:rPr lang="nb-NO" dirty="0"/>
              <a:t> </a:t>
            </a:r>
          </a:p>
          <a:p>
            <a:endParaRPr lang="nb-NO" dirty="0"/>
          </a:p>
        </p:txBody>
      </p:sp>
      <p:sp>
        <p:nvSpPr>
          <p:cNvPr id="4" name="Plassholder for lysbildenummer 3"/>
          <p:cNvSpPr>
            <a:spLocks noGrp="1"/>
          </p:cNvSpPr>
          <p:nvPr>
            <p:ph type="sldNum" sz="quarter" idx="5"/>
          </p:nvPr>
        </p:nvSpPr>
        <p:spPr/>
        <p:txBody>
          <a:bodyPr/>
          <a:lstStyle/>
          <a:p>
            <a:fld id="{07D89B13-0044-46C8-B19A-DAA511F668DD}" type="slidenum">
              <a:rPr lang="nb-NO" smtClean="0"/>
              <a:t>18</a:t>
            </a:fld>
            <a:endParaRPr lang="nb-NO"/>
          </a:p>
        </p:txBody>
      </p:sp>
    </p:spTree>
    <p:extLst>
      <p:ext uri="{BB962C8B-B14F-4D97-AF65-F5344CB8AC3E}">
        <p14:creationId xmlns:p14="http://schemas.microsoft.com/office/powerpoint/2010/main" val="14309173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txBody>
          <a:bodyPr/>
          <a:lstStyle/>
          <a:p>
            <a:endParaRPr lang="nb-NO"/>
          </a:p>
        </p:txBody>
      </p:sp>
      <p:sp>
        <p:nvSpPr>
          <p:cNvPr id="3" name="Plassholder for nota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IQ test is primarily scored for performance but often also for the </a:t>
            </a:r>
            <a:r>
              <a:rPr lang="en-US" sz="1200" i="1" dirty="0"/>
              <a:t>approach</a:t>
            </a:r>
            <a:r>
              <a:rPr lang="en-US" sz="1200" dirty="0"/>
              <a:t> used to reach the solution to a test item</a:t>
            </a:r>
            <a:endParaRPr lang="nb-NO"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Leads to circular argument; What is an IQ test, it is what measures human intelligence</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This scale required a subject to actively do something, such as copying symbols or pointing to a missing detail in a picture, rather than just answering questions. This was an important development, as it attempted to overcome biases that were caused by "language, culture, and education.</a:t>
            </a:r>
            <a:endParaRPr lang="en-US" dirty="0"/>
          </a:p>
          <a:p>
            <a:r>
              <a:rPr lang="en-US" dirty="0"/>
              <a:t>AI lacks “history” because it is dependent on data which is in a digital format, and available over the internet. IS AI IQ biased towards the opposite?</a:t>
            </a:r>
          </a:p>
          <a:p>
            <a:r>
              <a:rPr lang="nb-NO" dirty="0"/>
              <a:t>One </a:t>
            </a:r>
            <a:r>
              <a:rPr lang="nb-NO" dirty="0" err="1"/>
              <a:t>useful</a:t>
            </a:r>
            <a:r>
              <a:rPr lang="nb-NO" dirty="0"/>
              <a:t> </a:t>
            </a:r>
            <a:r>
              <a:rPr lang="nb-NO" dirty="0" err="1"/>
              <a:t>definition</a:t>
            </a:r>
            <a:r>
              <a:rPr lang="nb-NO" dirty="0"/>
              <a:t>, </a:t>
            </a:r>
            <a:r>
              <a:rPr lang="nb-NO" dirty="0" err="1"/>
              <a:t>drawn</a:t>
            </a:r>
            <a:r>
              <a:rPr lang="nb-NO" dirty="0"/>
              <a:t> from a </a:t>
            </a:r>
            <a:r>
              <a:rPr lang="nb-NO" dirty="0" err="1"/>
              <a:t>broad</a:t>
            </a:r>
            <a:r>
              <a:rPr lang="nb-NO" dirty="0"/>
              <a:t> survey, is the “</a:t>
            </a:r>
            <a:r>
              <a:rPr lang="nb-NO" dirty="0" err="1"/>
              <a:t>ability</a:t>
            </a:r>
            <a:r>
              <a:rPr lang="nb-NO" dirty="0"/>
              <a:t> to </a:t>
            </a:r>
            <a:r>
              <a:rPr lang="nb-NO" dirty="0" err="1"/>
              <a:t>achieve</a:t>
            </a:r>
            <a:r>
              <a:rPr lang="nb-NO" dirty="0"/>
              <a:t> goals in a </a:t>
            </a:r>
            <a:r>
              <a:rPr lang="nb-NO" dirty="0" err="1"/>
              <a:t>wide</a:t>
            </a:r>
            <a:r>
              <a:rPr lang="nb-NO" dirty="0"/>
              <a:t> range of </a:t>
            </a:r>
            <a:r>
              <a:rPr lang="nb-NO" dirty="0" err="1"/>
              <a:t>environments</a:t>
            </a:r>
            <a:r>
              <a:rPr lang="nb-NO" dirty="0"/>
              <a:t>” (Legg &amp; Hutter, 2007) (</a:t>
            </a:r>
            <a:r>
              <a:rPr lang="nb-NO" dirty="0" err="1"/>
              <a:t>p.23</a:t>
            </a:r>
            <a:r>
              <a:rPr lang="nb-NO" dirty="0"/>
              <a:t>). </a:t>
            </a:r>
            <a:r>
              <a:rPr lang="nb-NO" dirty="0" err="1"/>
              <a:t>Intelligence</a:t>
            </a:r>
            <a:r>
              <a:rPr lang="nb-NO" dirty="0"/>
              <a:t> in </a:t>
            </a:r>
            <a:r>
              <a:rPr lang="nb-NO" dirty="0" err="1"/>
              <a:t>this</a:t>
            </a:r>
            <a:r>
              <a:rPr lang="nb-NO" dirty="0"/>
              <a:t> </a:t>
            </a:r>
            <a:r>
              <a:rPr lang="nb-NO" dirty="0" err="1"/>
              <a:t>sense</a:t>
            </a:r>
            <a:r>
              <a:rPr lang="nb-NO" dirty="0"/>
              <a:t>, as in most or all </a:t>
            </a:r>
            <a:r>
              <a:rPr lang="nb-NO" dirty="0" err="1"/>
              <a:t>other</a:t>
            </a:r>
            <a:r>
              <a:rPr lang="nb-NO" dirty="0"/>
              <a:t> </a:t>
            </a:r>
            <a:r>
              <a:rPr lang="nb-NO" dirty="0" err="1"/>
              <a:t>senses</a:t>
            </a:r>
            <a:r>
              <a:rPr lang="nb-NO" dirty="0"/>
              <a:t>, has to do </a:t>
            </a:r>
            <a:r>
              <a:rPr lang="nb-NO" dirty="0" err="1"/>
              <a:t>with</a:t>
            </a:r>
            <a:r>
              <a:rPr lang="nb-NO" dirty="0"/>
              <a:t> the </a:t>
            </a:r>
            <a:r>
              <a:rPr lang="nb-NO" dirty="0" err="1"/>
              <a:t>functional</a:t>
            </a:r>
            <a:r>
              <a:rPr lang="nb-NO" dirty="0"/>
              <a:t> </a:t>
            </a:r>
            <a:r>
              <a:rPr lang="nb-NO" dirty="0" err="1"/>
              <a:t>capabilities</a:t>
            </a:r>
            <a:r>
              <a:rPr lang="nb-NO" dirty="0"/>
              <a:t> of a system. </a:t>
            </a:r>
            <a:r>
              <a:rPr lang="nb-NO" dirty="0" err="1"/>
              <a:t>Reasoning</a:t>
            </a:r>
            <a:r>
              <a:rPr lang="nb-NO" dirty="0"/>
              <a:t>, goal-</a:t>
            </a:r>
            <a:r>
              <a:rPr lang="nb-NO" dirty="0" err="1"/>
              <a:t>directed</a:t>
            </a:r>
            <a:r>
              <a:rPr lang="nb-NO" dirty="0"/>
              <a:t> planning, and </a:t>
            </a:r>
            <a:r>
              <a:rPr lang="nb-NO" dirty="0" err="1"/>
              <a:t>linguistic</a:t>
            </a:r>
            <a:r>
              <a:rPr lang="nb-NO" dirty="0"/>
              <a:t> </a:t>
            </a:r>
            <a:r>
              <a:rPr lang="nb-NO" dirty="0" err="1"/>
              <a:t>competence</a:t>
            </a:r>
            <a:r>
              <a:rPr lang="nb-NO" dirty="0"/>
              <a:t> </a:t>
            </a:r>
            <a:r>
              <a:rPr lang="nb-NO" dirty="0" err="1"/>
              <a:t>are</a:t>
            </a:r>
            <a:r>
              <a:rPr lang="nb-NO" dirty="0"/>
              <a:t> all </a:t>
            </a:r>
            <a:r>
              <a:rPr lang="nb-NO" dirty="0" err="1"/>
              <a:t>aspects</a:t>
            </a:r>
            <a:r>
              <a:rPr lang="nb-NO" dirty="0"/>
              <a:t> of </a:t>
            </a:r>
            <a:r>
              <a:rPr lang="nb-NO" dirty="0" err="1"/>
              <a:t>intelligence</a:t>
            </a:r>
            <a:r>
              <a:rPr lang="nb-NO" dirty="0"/>
              <a:t>, </a:t>
            </a:r>
            <a:r>
              <a:rPr lang="nb-NO" dirty="0" err="1"/>
              <a:t>but</a:t>
            </a:r>
            <a:r>
              <a:rPr lang="nb-NO" dirty="0"/>
              <a:t> non-human </a:t>
            </a:r>
            <a:r>
              <a:rPr lang="nb-NO" dirty="0" err="1"/>
              <a:t>animals</a:t>
            </a:r>
            <a:r>
              <a:rPr lang="nb-NO" dirty="0"/>
              <a:t> </a:t>
            </a:r>
            <a:r>
              <a:rPr lang="nb-NO" dirty="0" err="1"/>
              <a:t>that</a:t>
            </a:r>
            <a:r>
              <a:rPr lang="nb-NO" dirty="0"/>
              <a:t> </a:t>
            </a:r>
            <a:r>
              <a:rPr lang="nb-NO" dirty="0" err="1"/>
              <a:t>lack</a:t>
            </a:r>
            <a:r>
              <a:rPr lang="nb-NO" dirty="0"/>
              <a:t> </a:t>
            </a:r>
            <a:r>
              <a:rPr lang="nb-NO" dirty="0" err="1"/>
              <a:t>these</a:t>
            </a:r>
            <a:r>
              <a:rPr lang="nb-NO" dirty="0"/>
              <a:t> </a:t>
            </a:r>
            <a:r>
              <a:rPr lang="nb-NO" dirty="0" err="1"/>
              <a:t>competences</a:t>
            </a:r>
            <a:r>
              <a:rPr lang="nb-NO" dirty="0"/>
              <a:t> </a:t>
            </a:r>
            <a:r>
              <a:rPr lang="nb-NO" dirty="0" err="1"/>
              <a:t>may</a:t>
            </a:r>
            <a:r>
              <a:rPr lang="nb-NO" dirty="0"/>
              <a:t> still </a:t>
            </a:r>
            <a:r>
              <a:rPr lang="nb-NO" dirty="0" err="1"/>
              <a:t>exhibit</a:t>
            </a:r>
            <a:r>
              <a:rPr lang="nb-NO" dirty="0"/>
              <a:t> intelligent </a:t>
            </a:r>
            <a:r>
              <a:rPr lang="nb-NO" dirty="0" err="1"/>
              <a:t>behaviour</a:t>
            </a:r>
            <a:r>
              <a:rPr lang="nb-NO" dirty="0"/>
              <a:t>. More general </a:t>
            </a:r>
            <a:r>
              <a:rPr lang="nb-NO" dirty="0" err="1"/>
              <a:t>aspects</a:t>
            </a:r>
            <a:r>
              <a:rPr lang="nb-NO" dirty="0"/>
              <a:t> of </a:t>
            </a:r>
            <a:r>
              <a:rPr lang="nb-NO" dirty="0" err="1"/>
              <a:t>intelligence</a:t>
            </a:r>
            <a:r>
              <a:rPr lang="nb-NO" dirty="0"/>
              <a:t> </a:t>
            </a:r>
            <a:r>
              <a:rPr lang="nb-NO" dirty="0" err="1"/>
              <a:t>may</a:t>
            </a:r>
            <a:r>
              <a:rPr lang="nb-NO" dirty="0"/>
              <a:t> </a:t>
            </a:r>
            <a:r>
              <a:rPr lang="nb-NO" dirty="0" err="1"/>
              <a:t>include</a:t>
            </a:r>
            <a:r>
              <a:rPr lang="nb-NO" dirty="0"/>
              <a:t> the </a:t>
            </a:r>
            <a:r>
              <a:rPr lang="nb-NO" dirty="0" err="1"/>
              <a:t>ability</a:t>
            </a:r>
            <a:r>
              <a:rPr lang="nb-NO" dirty="0"/>
              <a:t> to </a:t>
            </a:r>
            <a:r>
              <a:rPr lang="nb-NO" dirty="0" err="1"/>
              <a:t>flexibly</a:t>
            </a:r>
            <a:r>
              <a:rPr lang="nb-NO" dirty="0"/>
              <a:t> </a:t>
            </a:r>
            <a:r>
              <a:rPr lang="nb-NO" dirty="0" err="1"/>
              <a:t>respond</a:t>
            </a:r>
            <a:r>
              <a:rPr lang="nb-NO" dirty="0"/>
              <a:t> to </a:t>
            </a:r>
            <a:r>
              <a:rPr lang="nb-NO" dirty="0" err="1"/>
              <a:t>challenges</a:t>
            </a:r>
            <a:r>
              <a:rPr lang="nb-NO" dirty="0"/>
              <a:t>, and to </a:t>
            </a:r>
            <a:r>
              <a:rPr lang="nb-NO" dirty="0" err="1"/>
              <a:t>learn</a:t>
            </a:r>
            <a:r>
              <a:rPr lang="nb-NO" dirty="0"/>
              <a:t> from </a:t>
            </a:r>
            <a:r>
              <a:rPr lang="nb-NO" dirty="0" err="1"/>
              <a:t>experience</a:t>
            </a:r>
            <a:r>
              <a:rPr lang="nb-NO" dirty="0"/>
              <a:t>. An ant </a:t>
            </a:r>
            <a:r>
              <a:rPr lang="nb-NO" dirty="0" err="1"/>
              <a:t>that</a:t>
            </a:r>
            <a:r>
              <a:rPr lang="nb-NO" dirty="0"/>
              <a:t> </a:t>
            </a:r>
            <a:r>
              <a:rPr lang="nb-NO" dirty="0" err="1"/>
              <a:t>flexibly</a:t>
            </a:r>
            <a:r>
              <a:rPr lang="nb-NO" dirty="0"/>
              <a:t> </a:t>
            </a:r>
            <a:r>
              <a:rPr lang="nb-NO" dirty="0" err="1"/>
              <a:t>learns</a:t>
            </a:r>
            <a:r>
              <a:rPr lang="nb-NO" dirty="0"/>
              <a:t> to </a:t>
            </a:r>
            <a:r>
              <a:rPr lang="nb-NO" dirty="0" err="1"/>
              <a:t>find</a:t>
            </a:r>
            <a:r>
              <a:rPr lang="nb-NO" dirty="0"/>
              <a:t> </a:t>
            </a:r>
            <a:r>
              <a:rPr lang="nb-NO" dirty="0" err="1"/>
              <a:t>its</a:t>
            </a:r>
            <a:r>
              <a:rPr lang="nb-NO" dirty="0"/>
              <a:t> </a:t>
            </a:r>
            <a:r>
              <a:rPr lang="nb-NO" dirty="0" err="1"/>
              <a:t>way</a:t>
            </a:r>
            <a:r>
              <a:rPr lang="nb-NO" dirty="0"/>
              <a:t> </a:t>
            </a:r>
            <a:r>
              <a:rPr lang="nb-NO" dirty="0" err="1"/>
              <a:t>home</a:t>
            </a:r>
            <a:r>
              <a:rPr lang="nb-NO" dirty="0"/>
              <a:t> through a </a:t>
            </a:r>
            <a:r>
              <a:rPr lang="nb-NO" dirty="0" err="1"/>
              <a:t>desert</a:t>
            </a:r>
            <a:r>
              <a:rPr lang="nb-NO" dirty="0"/>
              <a:t> is </a:t>
            </a:r>
            <a:r>
              <a:rPr lang="nb-NO" dirty="0" err="1"/>
              <a:t>arguably</a:t>
            </a:r>
            <a:r>
              <a:rPr lang="nb-NO" dirty="0"/>
              <a:t> </a:t>
            </a:r>
            <a:r>
              <a:rPr lang="nb-NO" dirty="0" err="1"/>
              <a:t>displaying</a:t>
            </a:r>
            <a:r>
              <a:rPr lang="nb-NO" dirty="0"/>
              <a:t> intelligent </a:t>
            </a:r>
            <a:r>
              <a:rPr lang="nb-NO" dirty="0" err="1"/>
              <a:t>behaviour</a:t>
            </a:r>
            <a:r>
              <a:rPr lang="nb-NO" dirty="0"/>
              <a:t> (Simon, 1988). /</a:t>
            </a:r>
            <a:r>
              <a:rPr lang="nb-NO" dirty="0" err="1"/>
              <a:t>Seth</a:t>
            </a:r>
            <a:r>
              <a:rPr lang="nb-NO" dirty="0"/>
              <a:t>, 2025/</a:t>
            </a:r>
          </a:p>
          <a:p>
            <a:endParaRPr lang="nb-NO" dirty="0"/>
          </a:p>
        </p:txBody>
      </p:sp>
      <p:sp>
        <p:nvSpPr>
          <p:cNvPr id="4" name="Plassholder for lysbildenummer 3"/>
          <p:cNvSpPr>
            <a:spLocks noGrp="1"/>
          </p:cNvSpPr>
          <p:nvPr>
            <p:ph type="sldNum" sz="quarter" idx="5"/>
          </p:nvPr>
        </p:nvSpPr>
        <p:spPr/>
        <p:txBody>
          <a:bodyPr/>
          <a:lstStyle/>
          <a:p>
            <a:fld id="{07D89B13-0044-46C8-B19A-DAA511F668DD}" type="slidenum">
              <a:rPr lang="nb-NO" smtClean="0"/>
              <a:t>19</a:t>
            </a:fld>
            <a:endParaRPr lang="nb-NO"/>
          </a:p>
        </p:txBody>
      </p:sp>
    </p:spTree>
    <p:extLst>
      <p:ext uri="{BB962C8B-B14F-4D97-AF65-F5344CB8AC3E}">
        <p14:creationId xmlns:p14="http://schemas.microsoft.com/office/powerpoint/2010/main" val="10937052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p>
        </p:txBody>
      </p:sp>
      <p:sp>
        <p:nvSpPr>
          <p:cNvPr id="4" name="Plassholder for lysbildenummer 3"/>
          <p:cNvSpPr>
            <a:spLocks noGrp="1"/>
          </p:cNvSpPr>
          <p:nvPr>
            <p:ph type="sldNum" sz="quarter" idx="5"/>
          </p:nvPr>
        </p:nvSpPr>
        <p:spPr/>
        <p:txBody>
          <a:bodyPr/>
          <a:lstStyle/>
          <a:p>
            <a:fld id="{07D89B13-0044-46C8-B19A-DAA511F668DD}" type="slidenum">
              <a:rPr lang="nb-NO" smtClean="0"/>
              <a:t>20</a:t>
            </a:fld>
            <a:endParaRPr lang="nb-NO"/>
          </a:p>
        </p:txBody>
      </p:sp>
    </p:spTree>
    <p:extLst>
      <p:ext uri="{BB962C8B-B14F-4D97-AF65-F5344CB8AC3E}">
        <p14:creationId xmlns:p14="http://schemas.microsoft.com/office/powerpoint/2010/main" val="41999121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en-US" dirty="0"/>
              <a:t>Could AI on its own have come up with this sequence of events prior without training</a:t>
            </a:r>
            <a:endParaRPr lang="nb-NO" dirty="0"/>
          </a:p>
        </p:txBody>
      </p:sp>
      <p:sp>
        <p:nvSpPr>
          <p:cNvPr id="4" name="Plassholder for lysbildenummer 3"/>
          <p:cNvSpPr>
            <a:spLocks noGrp="1"/>
          </p:cNvSpPr>
          <p:nvPr>
            <p:ph type="sldNum" sz="quarter" idx="5"/>
          </p:nvPr>
        </p:nvSpPr>
        <p:spPr/>
        <p:txBody>
          <a:bodyPr/>
          <a:lstStyle/>
          <a:p>
            <a:fld id="{07D89B13-0044-46C8-B19A-DAA511F668DD}" type="slidenum">
              <a:rPr lang="nb-NO" smtClean="0"/>
              <a:t>21</a:t>
            </a:fld>
            <a:endParaRPr lang="nb-NO"/>
          </a:p>
        </p:txBody>
      </p:sp>
    </p:spTree>
    <p:extLst>
      <p:ext uri="{BB962C8B-B14F-4D97-AF65-F5344CB8AC3E}">
        <p14:creationId xmlns:p14="http://schemas.microsoft.com/office/powerpoint/2010/main" val="41337565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txBody>
          <a:bodyPr/>
          <a:lstStyle/>
          <a:p>
            <a:endParaRPr lang="nb-NO"/>
          </a:p>
        </p:txBody>
      </p:sp>
      <p:sp>
        <p:nvSpPr>
          <p:cNvPr id="3" name="Plassholder for notater 2"/>
          <p:cNvSpPr>
            <a:spLocks noGrp="1"/>
          </p:cNvSpPr>
          <p:nvPr>
            <p:ph type="body" idx="1"/>
          </p:nvPr>
        </p:nvSpPr>
        <p:spPr/>
        <p:txBody>
          <a:bodyPr/>
          <a:lstStyle/>
          <a:p>
            <a:endParaRPr lang="nb-NO" dirty="0"/>
          </a:p>
        </p:txBody>
      </p:sp>
      <p:sp>
        <p:nvSpPr>
          <p:cNvPr id="4" name="Plassholder for lysbildenummer 3"/>
          <p:cNvSpPr>
            <a:spLocks noGrp="1"/>
          </p:cNvSpPr>
          <p:nvPr>
            <p:ph type="sldNum" sz="quarter" idx="5"/>
          </p:nvPr>
        </p:nvSpPr>
        <p:spPr/>
        <p:txBody>
          <a:bodyPr/>
          <a:lstStyle/>
          <a:p>
            <a:fld id="{07D89B13-0044-46C8-B19A-DAA511F668DD}" type="slidenum">
              <a:rPr lang="nb-NO" smtClean="0"/>
              <a:t>3</a:t>
            </a:fld>
            <a:endParaRPr lang="nb-NO"/>
          </a:p>
        </p:txBody>
      </p:sp>
    </p:spTree>
    <p:extLst>
      <p:ext uri="{BB962C8B-B14F-4D97-AF65-F5344CB8AC3E}">
        <p14:creationId xmlns:p14="http://schemas.microsoft.com/office/powerpoint/2010/main" val="22758485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txBody>
          <a:bodyPr/>
          <a:lstStyle/>
          <a:p>
            <a:endParaRPr lang="nb-NO"/>
          </a:p>
        </p:txBody>
      </p:sp>
      <p:sp>
        <p:nvSpPr>
          <p:cNvPr id="3" name="Plassholder for notater 2"/>
          <p:cNvSpPr>
            <a:spLocks noGrp="1"/>
          </p:cNvSpPr>
          <p:nvPr>
            <p:ph type="body" idx="1"/>
          </p:nvPr>
        </p:nvSpPr>
        <p:spPr/>
        <p:txBody>
          <a:bodyPr/>
          <a:lstStyle/>
          <a:p>
            <a:r>
              <a:rPr lang="en-US" sz="1100" dirty="0"/>
              <a:t>Perceptual consciousness can be both externally and internally driven, is both bottom-up and top-down</a:t>
            </a:r>
          </a:p>
          <a:p>
            <a:r>
              <a:rPr lang="en-US" sz="1100" dirty="0"/>
              <a:t>Sleep shuts down perceptual consciousness, but not phenomenological consciousness</a:t>
            </a:r>
          </a:p>
          <a:p>
            <a:r>
              <a:rPr lang="en-US" sz="1100" dirty="0"/>
              <a:t>There is no such thing as “a little conscious”, as there is no such thing as “I think a little” in Cartesian terms</a:t>
            </a:r>
          </a:p>
          <a:p>
            <a:r>
              <a:rPr lang="en-US" sz="1100" dirty="0"/>
              <a:t>Thoughts are also always present, overlap with consciousness?</a:t>
            </a:r>
          </a:p>
          <a:p>
            <a:r>
              <a:rPr lang="en-US" sz="1100" dirty="0"/>
              <a:t>Could argue that sleep is an example that consciousness fluctuates, not true, dreams e.g. are always in first person, it is “me” dreaming, agency</a:t>
            </a:r>
          </a:p>
          <a:p>
            <a:r>
              <a:rPr lang="en-US" sz="1200" dirty="0"/>
              <a:t>In psychology, agency is the feeling of controlling one's own actions and having the capacity to make choices</a:t>
            </a:r>
            <a:r>
              <a:rPr lang="en-US" sz="1200" b="0" i="0" kern="1200" dirty="0">
                <a:solidFill>
                  <a:schemeClr val="tx1"/>
                </a:solidFill>
                <a:effectLst/>
                <a:latin typeface="+mn-lt"/>
                <a:ea typeface="+mn-ea"/>
                <a:cs typeface="+mn-cs"/>
              </a:rPr>
              <a:t>. It is the subjective experience of being the author of one's actions and their consequences, involving intentionality, forethought, self-reactiveness, and self-reflection. </a:t>
            </a:r>
          </a:p>
          <a:p>
            <a:r>
              <a:rPr lang="en-US" sz="1100" b="0" i="0" kern="1200" dirty="0">
                <a:solidFill>
                  <a:schemeClr val="tx1"/>
                </a:solidFill>
                <a:effectLst/>
                <a:latin typeface="+mn-lt"/>
                <a:ea typeface="+mn-ea"/>
                <a:cs typeface="+mn-cs"/>
              </a:rPr>
              <a:t>Qualia is </a:t>
            </a:r>
            <a:r>
              <a:rPr lang="en-US" sz="1100" dirty="0"/>
              <a:t>the subjective, qualitative, or "what-it's-like" aspects of conscious mental experiences</a:t>
            </a:r>
            <a:r>
              <a:rPr lang="en-US" sz="1100" b="0" i="0" kern="1200" dirty="0">
                <a:solidFill>
                  <a:schemeClr val="tx1"/>
                </a:solidFill>
                <a:effectLst/>
                <a:latin typeface="+mn-lt"/>
                <a:ea typeface="+mn-ea"/>
                <a:cs typeface="+mn-cs"/>
              </a:rPr>
              <a:t>, such as the specific redness of a tomato or the pain from a headache. These are the individual, introspectively accessible properties of a sensation, feeling, or perception that make each experience distinct from others</a:t>
            </a:r>
            <a:endParaRPr lang="nb-NO" sz="1400" dirty="0"/>
          </a:p>
        </p:txBody>
      </p:sp>
      <p:sp>
        <p:nvSpPr>
          <p:cNvPr id="4" name="Plassholder for lysbildenummer 3"/>
          <p:cNvSpPr>
            <a:spLocks noGrp="1"/>
          </p:cNvSpPr>
          <p:nvPr>
            <p:ph type="sldNum" sz="quarter" idx="5"/>
          </p:nvPr>
        </p:nvSpPr>
        <p:spPr/>
        <p:txBody>
          <a:bodyPr/>
          <a:lstStyle/>
          <a:p>
            <a:fld id="{07D89B13-0044-46C8-B19A-DAA511F668DD}" type="slidenum">
              <a:rPr lang="nb-NO" smtClean="0"/>
              <a:t>4</a:t>
            </a:fld>
            <a:endParaRPr lang="nb-NO"/>
          </a:p>
        </p:txBody>
      </p:sp>
    </p:spTree>
    <p:extLst>
      <p:ext uri="{BB962C8B-B14F-4D97-AF65-F5344CB8AC3E}">
        <p14:creationId xmlns:p14="http://schemas.microsoft.com/office/powerpoint/2010/main" val="13311139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txBody>
          <a:bodyPr/>
          <a:lstStyle/>
          <a:p>
            <a:endParaRPr lang="nb-NO"/>
          </a:p>
        </p:txBody>
      </p:sp>
      <p:sp>
        <p:nvSpPr>
          <p:cNvPr id="3" name="Plassholder for notater 2"/>
          <p:cNvSpPr>
            <a:spLocks noGrp="1"/>
          </p:cNvSpPr>
          <p:nvPr>
            <p:ph type="body" idx="1"/>
          </p:nvPr>
        </p:nvSpPr>
        <p:spPr/>
        <p:txBody>
          <a:bodyPr/>
          <a:lstStyle/>
          <a:p>
            <a:r>
              <a:rPr lang="en-US" sz="1050" b="0" i="0" kern="1200" dirty="0">
                <a:solidFill>
                  <a:schemeClr val="tx1"/>
                </a:solidFill>
                <a:effectLst/>
                <a:latin typeface="+mn-lt"/>
                <a:ea typeface="+mn-ea"/>
                <a:cs typeface="+mn-cs"/>
              </a:rPr>
              <a:t>There isn’t a single gene for consciousness. Consciousness isn’t caused by one gene or a small gene set. It’s a highly complex property that emerges from the brain’s large-scale network dynamics, and genetics contributes to the brain’s structure and function in many interconnected ways</a:t>
            </a:r>
            <a:r>
              <a:rPr lang="en-US" sz="1100" b="0" i="0" kern="1200" dirty="0">
                <a:solidFill>
                  <a:schemeClr val="tx1"/>
                </a:solidFill>
                <a:effectLst/>
                <a:latin typeface="+mn-lt"/>
                <a:ea typeface="+mn-ea"/>
                <a:cs typeface="+mn-cs"/>
              </a:rPr>
              <a:t>.</a:t>
            </a:r>
            <a:endParaRPr lang="nb-NO" sz="1100" dirty="0"/>
          </a:p>
        </p:txBody>
      </p:sp>
      <p:sp>
        <p:nvSpPr>
          <p:cNvPr id="4" name="Plassholder for lysbildenummer 3"/>
          <p:cNvSpPr>
            <a:spLocks noGrp="1"/>
          </p:cNvSpPr>
          <p:nvPr>
            <p:ph type="sldNum" sz="quarter" idx="5"/>
          </p:nvPr>
        </p:nvSpPr>
        <p:spPr/>
        <p:txBody>
          <a:bodyPr/>
          <a:lstStyle/>
          <a:p>
            <a:fld id="{07D89B13-0044-46C8-B19A-DAA511F668DD}" type="slidenum">
              <a:rPr lang="nb-NO" smtClean="0"/>
              <a:t>6</a:t>
            </a:fld>
            <a:endParaRPr lang="nb-NO"/>
          </a:p>
        </p:txBody>
      </p:sp>
    </p:spTree>
    <p:extLst>
      <p:ext uri="{BB962C8B-B14F-4D97-AF65-F5344CB8AC3E}">
        <p14:creationId xmlns:p14="http://schemas.microsoft.com/office/powerpoint/2010/main" val="35363855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txBody>
          <a:bodyPr/>
          <a:lstStyle/>
          <a:p>
            <a:endParaRPr lang="nb-NO"/>
          </a:p>
        </p:txBody>
      </p:sp>
      <p:sp>
        <p:nvSpPr>
          <p:cNvPr id="3" name="Plassholder for notater 2"/>
          <p:cNvSpPr>
            <a:spLocks noGrp="1"/>
          </p:cNvSpPr>
          <p:nvPr>
            <p:ph type="body" idx="1"/>
          </p:nvPr>
        </p:nvSpPr>
        <p:spPr/>
        <p:txBody>
          <a:bodyPr/>
          <a:lstStyle/>
          <a:p>
            <a:r>
              <a:rPr lang="en-US" sz="700" b="1" dirty="0"/>
              <a:t>first-order state theories</a:t>
            </a:r>
            <a:r>
              <a:rPr lang="en-US" sz="700" dirty="0"/>
              <a:t> refer to approaches that explain conscious experience in terms of </a:t>
            </a:r>
            <a:r>
              <a:rPr lang="en-US" sz="700" b="1" dirty="0"/>
              <a:t>direct representations of the world</a:t>
            </a:r>
            <a:r>
              <a:rPr lang="en-US" sz="700" dirty="0"/>
              <a:t>, without requiring higher-level monitoring or meta-representations.</a:t>
            </a:r>
          </a:p>
          <a:p>
            <a:r>
              <a:rPr lang="en-US" sz="800" b="1" dirty="0"/>
              <a:t>Higher-Order Theories</a:t>
            </a:r>
            <a:r>
              <a:rPr lang="en-US" sz="800" dirty="0"/>
              <a:t>:</a:t>
            </a:r>
            <a:br>
              <a:rPr lang="en-US" sz="800" dirty="0"/>
            </a:br>
            <a:r>
              <a:rPr lang="en-US" sz="800" dirty="0"/>
              <a:t>A mental state becomes conscious only when there is a </a:t>
            </a:r>
            <a:r>
              <a:rPr lang="en-US" sz="800" b="1" dirty="0"/>
              <a:t>higher-order representation</a:t>
            </a:r>
            <a:r>
              <a:rPr lang="en-US" sz="800" dirty="0"/>
              <a:t> (a thought or perception) </a:t>
            </a:r>
            <a:r>
              <a:rPr lang="en-US" sz="800" i="1" dirty="0"/>
              <a:t>about</a:t>
            </a:r>
            <a:r>
              <a:rPr lang="en-US" sz="800" dirty="0"/>
              <a:t> that first-order state. Consciousness requires meta-awareness.</a:t>
            </a:r>
          </a:p>
          <a:p>
            <a:r>
              <a:rPr lang="en-US" sz="800" b="1" dirty="0"/>
              <a:t>Integration</a:t>
            </a:r>
            <a:r>
              <a:rPr lang="en-US" sz="800" dirty="0"/>
              <a:t>: Consciousness requires information that is unified, not reducible to independent parts. </a:t>
            </a:r>
            <a:r>
              <a:rPr lang="en-US" sz="800" b="1" dirty="0"/>
              <a:t>Differentiation</a:t>
            </a:r>
            <a:r>
              <a:rPr lang="en-US" sz="800" dirty="0"/>
              <a:t>: The system must have many possible states (rich informational structure). </a:t>
            </a:r>
            <a:r>
              <a:rPr lang="en-US" sz="800" b="1" dirty="0"/>
              <a:t>Φ (phi)</a:t>
            </a:r>
            <a:r>
              <a:rPr lang="en-US" sz="800" dirty="0"/>
              <a:t>: A measure of how much the system’s causal structure is both integrated and differentiated.</a:t>
            </a:r>
            <a:endParaRPr lang="en-US" sz="700" dirty="0"/>
          </a:p>
          <a:p>
            <a:endParaRPr lang="nb-NO" sz="700" dirty="0"/>
          </a:p>
        </p:txBody>
      </p:sp>
      <p:sp>
        <p:nvSpPr>
          <p:cNvPr id="4" name="Plassholder for lysbildenummer 3"/>
          <p:cNvSpPr>
            <a:spLocks noGrp="1"/>
          </p:cNvSpPr>
          <p:nvPr>
            <p:ph type="sldNum" sz="quarter" idx="5"/>
          </p:nvPr>
        </p:nvSpPr>
        <p:spPr/>
        <p:txBody>
          <a:bodyPr/>
          <a:lstStyle/>
          <a:p>
            <a:fld id="{07D89B13-0044-46C8-B19A-DAA511F668DD}" type="slidenum">
              <a:rPr lang="nb-NO" smtClean="0"/>
              <a:t>7</a:t>
            </a:fld>
            <a:endParaRPr lang="nb-NO"/>
          </a:p>
        </p:txBody>
      </p:sp>
    </p:spTree>
    <p:extLst>
      <p:ext uri="{BB962C8B-B14F-4D97-AF65-F5344CB8AC3E}">
        <p14:creationId xmlns:p14="http://schemas.microsoft.com/office/powerpoint/2010/main" val="31714215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txBody>
          <a:bodyPr/>
          <a:lstStyle/>
          <a:p>
            <a:endParaRPr lang="nb-NO"/>
          </a:p>
        </p:txBody>
      </p:sp>
      <p:sp>
        <p:nvSpPr>
          <p:cNvPr id="3" name="Plassholder for notater 2"/>
          <p:cNvSpPr>
            <a:spLocks noGrp="1"/>
          </p:cNvSpPr>
          <p:nvPr>
            <p:ph type="body" idx="1"/>
          </p:nvPr>
        </p:nvSpPr>
        <p:spPr/>
        <p:txBody>
          <a:bodyPr/>
          <a:lstStyle/>
          <a:p>
            <a:endParaRPr lang="nb-NO" dirty="0"/>
          </a:p>
        </p:txBody>
      </p:sp>
      <p:sp>
        <p:nvSpPr>
          <p:cNvPr id="4" name="Plassholder for lysbildenummer 3"/>
          <p:cNvSpPr>
            <a:spLocks noGrp="1"/>
          </p:cNvSpPr>
          <p:nvPr>
            <p:ph type="sldNum" sz="quarter" idx="5"/>
          </p:nvPr>
        </p:nvSpPr>
        <p:spPr/>
        <p:txBody>
          <a:bodyPr/>
          <a:lstStyle/>
          <a:p>
            <a:fld id="{07D89B13-0044-46C8-B19A-DAA511F668DD}" type="slidenum">
              <a:rPr lang="nb-NO" smtClean="0"/>
              <a:t>8</a:t>
            </a:fld>
            <a:endParaRPr lang="nb-NO"/>
          </a:p>
        </p:txBody>
      </p:sp>
    </p:spTree>
    <p:extLst>
      <p:ext uri="{BB962C8B-B14F-4D97-AF65-F5344CB8AC3E}">
        <p14:creationId xmlns:p14="http://schemas.microsoft.com/office/powerpoint/2010/main" val="41494786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txBody>
          <a:bodyPr/>
          <a:lstStyle/>
          <a:p>
            <a:endParaRPr lang="nb-NO"/>
          </a:p>
        </p:txBody>
      </p:sp>
      <p:sp>
        <p:nvSpPr>
          <p:cNvPr id="3" name="Plassholder for notater 2"/>
          <p:cNvSpPr>
            <a:spLocks noGrp="1"/>
          </p:cNvSpPr>
          <p:nvPr>
            <p:ph type="body" idx="1"/>
          </p:nvPr>
        </p:nvSpPr>
        <p:spPr/>
        <p:txBody>
          <a:bodyPr/>
          <a:lstStyle/>
          <a:p>
            <a:endParaRPr lang="nb-NO" dirty="0"/>
          </a:p>
        </p:txBody>
      </p:sp>
      <p:sp>
        <p:nvSpPr>
          <p:cNvPr id="4" name="Plassholder for lysbildenummer 3"/>
          <p:cNvSpPr>
            <a:spLocks noGrp="1"/>
          </p:cNvSpPr>
          <p:nvPr>
            <p:ph type="sldNum" sz="quarter" idx="5"/>
          </p:nvPr>
        </p:nvSpPr>
        <p:spPr/>
        <p:txBody>
          <a:bodyPr/>
          <a:lstStyle/>
          <a:p>
            <a:fld id="{07D89B13-0044-46C8-B19A-DAA511F668DD}" type="slidenum">
              <a:rPr lang="nb-NO" smtClean="0"/>
              <a:t>10</a:t>
            </a:fld>
            <a:endParaRPr lang="nb-NO"/>
          </a:p>
        </p:txBody>
      </p:sp>
    </p:spTree>
    <p:extLst>
      <p:ext uri="{BB962C8B-B14F-4D97-AF65-F5344CB8AC3E}">
        <p14:creationId xmlns:p14="http://schemas.microsoft.com/office/powerpoint/2010/main" val="13010875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p>
        </p:txBody>
      </p:sp>
      <p:sp>
        <p:nvSpPr>
          <p:cNvPr id="4" name="Plassholder for lysbildenummer 3"/>
          <p:cNvSpPr>
            <a:spLocks noGrp="1"/>
          </p:cNvSpPr>
          <p:nvPr>
            <p:ph type="sldNum" sz="quarter" idx="5"/>
          </p:nvPr>
        </p:nvSpPr>
        <p:spPr/>
        <p:txBody>
          <a:bodyPr/>
          <a:lstStyle/>
          <a:p>
            <a:pPr>
              <a:defRPr/>
            </a:pPr>
            <a:fld id="{C9FD4A8B-6C6A-4E5D-A4F4-281B9727F36F}" type="slidenum">
              <a:rPr lang="en-US" smtClean="0"/>
              <a:pPr>
                <a:defRPr/>
              </a:pPr>
              <a:t>12</a:t>
            </a:fld>
            <a:endParaRPr lang="en-US"/>
          </a:p>
        </p:txBody>
      </p:sp>
    </p:spTree>
    <p:extLst>
      <p:ext uri="{BB962C8B-B14F-4D97-AF65-F5344CB8AC3E}">
        <p14:creationId xmlns:p14="http://schemas.microsoft.com/office/powerpoint/2010/main" val="8396044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txBody>
          <a:bodyPr/>
          <a:lstStyle/>
          <a:p>
            <a:endParaRPr lang="nb-NO"/>
          </a:p>
        </p:txBody>
      </p:sp>
      <p:sp>
        <p:nvSpPr>
          <p:cNvPr id="3" name="Plassholder for notater 2"/>
          <p:cNvSpPr>
            <a:spLocks noGrp="1"/>
          </p:cNvSpPr>
          <p:nvPr>
            <p:ph type="body" idx="1"/>
          </p:nvPr>
        </p:nvSpPr>
        <p:spPr/>
        <p:txBody>
          <a:bodyPr/>
          <a:lstStyle/>
          <a:p>
            <a:r>
              <a:rPr lang="en-US" dirty="0"/>
              <a:t>Agree with Jeffrey Grey, but not sure how relevant it is for consciousness, emotions are not primary targets for consciousness</a:t>
            </a:r>
            <a:endParaRPr lang="nb-NO" dirty="0"/>
          </a:p>
        </p:txBody>
      </p:sp>
      <p:sp>
        <p:nvSpPr>
          <p:cNvPr id="4" name="Plassholder for lysbildenummer 3"/>
          <p:cNvSpPr>
            <a:spLocks noGrp="1"/>
          </p:cNvSpPr>
          <p:nvPr>
            <p:ph type="sldNum" sz="quarter" idx="5"/>
          </p:nvPr>
        </p:nvSpPr>
        <p:spPr/>
        <p:txBody>
          <a:bodyPr/>
          <a:lstStyle/>
          <a:p>
            <a:fld id="{07D89B13-0044-46C8-B19A-DAA511F668DD}" type="slidenum">
              <a:rPr lang="nb-NO" smtClean="0"/>
              <a:t>13</a:t>
            </a:fld>
            <a:endParaRPr lang="nb-NO"/>
          </a:p>
        </p:txBody>
      </p:sp>
    </p:spTree>
    <p:extLst>
      <p:ext uri="{BB962C8B-B14F-4D97-AF65-F5344CB8AC3E}">
        <p14:creationId xmlns:p14="http://schemas.microsoft.com/office/powerpoint/2010/main" val="2556727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tellysbild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469FC1B2-69BC-67E3-3AF2-F90A7F44D7C4}"/>
              </a:ext>
            </a:extLst>
          </p:cNvPr>
          <p:cNvSpPr>
            <a:spLocks noGrp="1"/>
          </p:cNvSpPr>
          <p:nvPr>
            <p:ph type="ctrTitle"/>
          </p:nvPr>
        </p:nvSpPr>
        <p:spPr>
          <a:xfrm>
            <a:off x="1524000" y="1122363"/>
            <a:ext cx="9144000" cy="2387600"/>
          </a:xfrm>
        </p:spPr>
        <p:txBody>
          <a:bodyPr anchor="b"/>
          <a:lstStyle>
            <a:lvl1pPr algn="ctr">
              <a:defRPr sz="6000"/>
            </a:lvl1pPr>
          </a:lstStyle>
          <a:p>
            <a:r>
              <a:rPr lang="nb-NO"/>
              <a:t>Klikk for å redigere tittelstil</a:t>
            </a:r>
          </a:p>
        </p:txBody>
      </p:sp>
      <p:sp>
        <p:nvSpPr>
          <p:cNvPr id="3" name="Undertittel 2">
            <a:extLst>
              <a:ext uri="{FF2B5EF4-FFF2-40B4-BE49-F238E27FC236}">
                <a16:creationId xmlns:a16="http://schemas.microsoft.com/office/drawing/2014/main" id="{902819D8-5C22-3129-DFF4-BE9306AA905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b-NO"/>
              <a:t>Klikk for å redigere undertittelstil i malen</a:t>
            </a:r>
          </a:p>
        </p:txBody>
      </p:sp>
      <p:sp>
        <p:nvSpPr>
          <p:cNvPr id="4" name="Plassholder for dato 3">
            <a:extLst>
              <a:ext uri="{FF2B5EF4-FFF2-40B4-BE49-F238E27FC236}">
                <a16:creationId xmlns:a16="http://schemas.microsoft.com/office/drawing/2014/main" id="{136265F0-25A6-93FF-AF57-0538ED414E47}"/>
              </a:ext>
            </a:extLst>
          </p:cNvPr>
          <p:cNvSpPr>
            <a:spLocks noGrp="1"/>
          </p:cNvSpPr>
          <p:nvPr>
            <p:ph type="dt" sz="half" idx="10"/>
          </p:nvPr>
        </p:nvSpPr>
        <p:spPr/>
        <p:txBody>
          <a:bodyPr/>
          <a:lstStyle/>
          <a:p>
            <a:fld id="{1FF0CFB4-7C38-48A7-801C-094B9440546A}" type="datetimeFigureOut">
              <a:rPr lang="nb-NO" smtClean="0"/>
              <a:t>26.11.2025</a:t>
            </a:fld>
            <a:endParaRPr lang="nb-NO"/>
          </a:p>
        </p:txBody>
      </p:sp>
      <p:sp>
        <p:nvSpPr>
          <p:cNvPr id="5" name="Plassholder for bunntekst 4">
            <a:extLst>
              <a:ext uri="{FF2B5EF4-FFF2-40B4-BE49-F238E27FC236}">
                <a16:creationId xmlns:a16="http://schemas.microsoft.com/office/drawing/2014/main" id="{BF122374-E57C-3015-F93A-9E96D850602D}"/>
              </a:ext>
            </a:extLst>
          </p:cNvPr>
          <p:cNvSpPr>
            <a:spLocks noGrp="1"/>
          </p:cNvSpPr>
          <p:nvPr>
            <p:ph type="ftr" sz="quarter" idx="11"/>
          </p:nvPr>
        </p:nvSpPr>
        <p:spPr/>
        <p:txBody>
          <a:bodyPr/>
          <a:lstStyle/>
          <a:p>
            <a:endParaRPr lang="nb-NO"/>
          </a:p>
        </p:txBody>
      </p:sp>
      <p:sp>
        <p:nvSpPr>
          <p:cNvPr id="6" name="Plassholder for lysbildenummer 5">
            <a:extLst>
              <a:ext uri="{FF2B5EF4-FFF2-40B4-BE49-F238E27FC236}">
                <a16:creationId xmlns:a16="http://schemas.microsoft.com/office/drawing/2014/main" id="{AF8B99FF-E7DC-C6A5-FC2E-8048426DC8B2}"/>
              </a:ext>
            </a:extLst>
          </p:cNvPr>
          <p:cNvSpPr>
            <a:spLocks noGrp="1"/>
          </p:cNvSpPr>
          <p:nvPr>
            <p:ph type="sldNum" sz="quarter" idx="12"/>
          </p:nvPr>
        </p:nvSpPr>
        <p:spPr/>
        <p:txBody>
          <a:bodyPr/>
          <a:lstStyle/>
          <a:p>
            <a:fld id="{1151636D-1452-40E3-9AAA-E13F6CB79A9E}" type="slidenum">
              <a:rPr lang="nb-NO" smtClean="0"/>
              <a:t>‹#›</a:t>
            </a:fld>
            <a:endParaRPr lang="nb-NO"/>
          </a:p>
        </p:txBody>
      </p:sp>
    </p:spTree>
    <p:extLst>
      <p:ext uri="{BB962C8B-B14F-4D97-AF65-F5344CB8AC3E}">
        <p14:creationId xmlns:p14="http://schemas.microsoft.com/office/powerpoint/2010/main" val="7703104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Loddrett tekst">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D2F0485-B848-96FE-C0C5-E092722EA4B5}"/>
              </a:ext>
            </a:extLst>
          </p:cNvPr>
          <p:cNvSpPr>
            <a:spLocks noGrp="1"/>
          </p:cNvSpPr>
          <p:nvPr>
            <p:ph type="title"/>
          </p:nvPr>
        </p:nvSpPr>
        <p:spPr/>
        <p:txBody>
          <a:bodyPr/>
          <a:lstStyle/>
          <a:p>
            <a:r>
              <a:rPr lang="nb-NO"/>
              <a:t>Klikk for å redigere tittelstil</a:t>
            </a:r>
          </a:p>
        </p:txBody>
      </p:sp>
      <p:sp>
        <p:nvSpPr>
          <p:cNvPr id="3" name="Plassholder for loddrett tekst 2">
            <a:extLst>
              <a:ext uri="{FF2B5EF4-FFF2-40B4-BE49-F238E27FC236}">
                <a16:creationId xmlns:a16="http://schemas.microsoft.com/office/drawing/2014/main" id="{394098AB-A720-042F-C613-ACD9F1DE9C76}"/>
              </a:ext>
            </a:extLst>
          </p:cNvPr>
          <p:cNvSpPr>
            <a:spLocks noGrp="1"/>
          </p:cNvSpPr>
          <p:nvPr>
            <p:ph type="body" orient="vert" idx="1"/>
          </p:nvPr>
        </p:nvSpPr>
        <p:spPr/>
        <p:txBody>
          <a:bodyPr vert="eaVert"/>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dato 3">
            <a:extLst>
              <a:ext uri="{FF2B5EF4-FFF2-40B4-BE49-F238E27FC236}">
                <a16:creationId xmlns:a16="http://schemas.microsoft.com/office/drawing/2014/main" id="{2E8A0B3C-619D-CC22-D384-2396758524B3}"/>
              </a:ext>
            </a:extLst>
          </p:cNvPr>
          <p:cNvSpPr>
            <a:spLocks noGrp="1"/>
          </p:cNvSpPr>
          <p:nvPr>
            <p:ph type="dt" sz="half" idx="10"/>
          </p:nvPr>
        </p:nvSpPr>
        <p:spPr/>
        <p:txBody>
          <a:bodyPr/>
          <a:lstStyle/>
          <a:p>
            <a:fld id="{1FF0CFB4-7C38-48A7-801C-094B9440546A}" type="datetimeFigureOut">
              <a:rPr lang="nb-NO" smtClean="0"/>
              <a:t>26.11.2025</a:t>
            </a:fld>
            <a:endParaRPr lang="nb-NO"/>
          </a:p>
        </p:txBody>
      </p:sp>
      <p:sp>
        <p:nvSpPr>
          <p:cNvPr id="5" name="Plassholder for bunntekst 4">
            <a:extLst>
              <a:ext uri="{FF2B5EF4-FFF2-40B4-BE49-F238E27FC236}">
                <a16:creationId xmlns:a16="http://schemas.microsoft.com/office/drawing/2014/main" id="{826D8AC5-DBF1-D088-6663-EF624CE07056}"/>
              </a:ext>
            </a:extLst>
          </p:cNvPr>
          <p:cNvSpPr>
            <a:spLocks noGrp="1"/>
          </p:cNvSpPr>
          <p:nvPr>
            <p:ph type="ftr" sz="quarter" idx="11"/>
          </p:nvPr>
        </p:nvSpPr>
        <p:spPr/>
        <p:txBody>
          <a:bodyPr/>
          <a:lstStyle/>
          <a:p>
            <a:endParaRPr lang="nb-NO"/>
          </a:p>
        </p:txBody>
      </p:sp>
      <p:sp>
        <p:nvSpPr>
          <p:cNvPr id="6" name="Plassholder for lysbildenummer 5">
            <a:extLst>
              <a:ext uri="{FF2B5EF4-FFF2-40B4-BE49-F238E27FC236}">
                <a16:creationId xmlns:a16="http://schemas.microsoft.com/office/drawing/2014/main" id="{2D598EDA-AA18-49DC-9118-8AC5E2688287}"/>
              </a:ext>
            </a:extLst>
          </p:cNvPr>
          <p:cNvSpPr>
            <a:spLocks noGrp="1"/>
          </p:cNvSpPr>
          <p:nvPr>
            <p:ph type="sldNum" sz="quarter" idx="12"/>
          </p:nvPr>
        </p:nvSpPr>
        <p:spPr/>
        <p:txBody>
          <a:bodyPr/>
          <a:lstStyle/>
          <a:p>
            <a:fld id="{1151636D-1452-40E3-9AAA-E13F6CB79A9E}" type="slidenum">
              <a:rPr lang="nb-NO" smtClean="0"/>
              <a:t>‹#›</a:t>
            </a:fld>
            <a:endParaRPr lang="nb-NO"/>
          </a:p>
        </p:txBody>
      </p:sp>
    </p:spTree>
    <p:extLst>
      <p:ext uri="{BB962C8B-B14F-4D97-AF65-F5344CB8AC3E}">
        <p14:creationId xmlns:p14="http://schemas.microsoft.com/office/powerpoint/2010/main" val="40408369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Loddrett tittel og tekst">
    <p:spTree>
      <p:nvGrpSpPr>
        <p:cNvPr id="1" name=""/>
        <p:cNvGrpSpPr/>
        <p:nvPr/>
      </p:nvGrpSpPr>
      <p:grpSpPr>
        <a:xfrm>
          <a:off x="0" y="0"/>
          <a:ext cx="0" cy="0"/>
          <a:chOff x="0" y="0"/>
          <a:chExt cx="0" cy="0"/>
        </a:xfrm>
      </p:grpSpPr>
      <p:sp>
        <p:nvSpPr>
          <p:cNvPr id="2" name="Loddrett tittel 1">
            <a:extLst>
              <a:ext uri="{FF2B5EF4-FFF2-40B4-BE49-F238E27FC236}">
                <a16:creationId xmlns:a16="http://schemas.microsoft.com/office/drawing/2014/main" id="{93302050-ECF8-9004-1BB6-03852FB9C348}"/>
              </a:ext>
            </a:extLst>
          </p:cNvPr>
          <p:cNvSpPr>
            <a:spLocks noGrp="1"/>
          </p:cNvSpPr>
          <p:nvPr>
            <p:ph type="title" orient="vert"/>
          </p:nvPr>
        </p:nvSpPr>
        <p:spPr>
          <a:xfrm>
            <a:off x="8724900" y="365125"/>
            <a:ext cx="2628900" cy="5811838"/>
          </a:xfrm>
        </p:spPr>
        <p:txBody>
          <a:bodyPr vert="eaVert"/>
          <a:lstStyle/>
          <a:p>
            <a:r>
              <a:rPr lang="nb-NO"/>
              <a:t>Klikk for å redigere tittelstil</a:t>
            </a:r>
          </a:p>
        </p:txBody>
      </p:sp>
      <p:sp>
        <p:nvSpPr>
          <p:cNvPr id="3" name="Plassholder for loddrett tekst 2">
            <a:extLst>
              <a:ext uri="{FF2B5EF4-FFF2-40B4-BE49-F238E27FC236}">
                <a16:creationId xmlns:a16="http://schemas.microsoft.com/office/drawing/2014/main" id="{BF23C066-6BA0-FC9E-B2E0-9EF69E105079}"/>
              </a:ext>
            </a:extLst>
          </p:cNvPr>
          <p:cNvSpPr>
            <a:spLocks noGrp="1"/>
          </p:cNvSpPr>
          <p:nvPr>
            <p:ph type="body" orient="vert" idx="1"/>
          </p:nvPr>
        </p:nvSpPr>
        <p:spPr>
          <a:xfrm>
            <a:off x="838200" y="365125"/>
            <a:ext cx="7734300" cy="5811838"/>
          </a:xfrm>
        </p:spPr>
        <p:txBody>
          <a:bodyPr vert="eaVert"/>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dato 3">
            <a:extLst>
              <a:ext uri="{FF2B5EF4-FFF2-40B4-BE49-F238E27FC236}">
                <a16:creationId xmlns:a16="http://schemas.microsoft.com/office/drawing/2014/main" id="{BF4E3914-9FC8-3175-52DB-E849A89B83B7}"/>
              </a:ext>
            </a:extLst>
          </p:cNvPr>
          <p:cNvSpPr>
            <a:spLocks noGrp="1"/>
          </p:cNvSpPr>
          <p:nvPr>
            <p:ph type="dt" sz="half" idx="10"/>
          </p:nvPr>
        </p:nvSpPr>
        <p:spPr/>
        <p:txBody>
          <a:bodyPr/>
          <a:lstStyle/>
          <a:p>
            <a:fld id="{1FF0CFB4-7C38-48A7-801C-094B9440546A}" type="datetimeFigureOut">
              <a:rPr lang="nb-NO" smtClean="0"/>
              <a:t>26.11.2025</a:t>
            </a:fld>
            <a:endParaRPr lang="nb-NO"/>
          </a:p>
        </p:txBody>
      </p:sp>
      <p:sp>
        <p:nvSpPr>
          <p:cNvPr id="5" name="Plassholder for bunntekst 4">
            <a:extLst>
              <a:ext uri="{FF2B5EF4-FFF2-40B4-BE49-F238E27FC236}">
                <a16:creationId xmlns:a16="http://schemas.microsoft.com/office/drawing/2014/main" id="{478B211F-C8F8-A673-9200-25B43C759AF2}"/>
              </a:ext>
            </a:extLst>
          </p:cNvPr>
          <p:cNvSpPr>
            <a:spLocks noGrp="1"/>
          </p:cNvSpPr>
          <p:nvPr>
            <p:ph type="ftr" sz="quarter" idx="11"/>
          </p:nvPr>
        </p:nvSpPr>
        <p:spPr/>
        <p:txBody>
          <a:bodyPr/>
          <a:lstStyle/>
          <a:p>
            <a:endParaRPr lang="nb-NO"/>
          </a:p>
        </p:txBody>
      </p:sp>
      <p:sp>
        <p:nvSpPr>
          <p:cNvPr id="6" name="Plassholder for lysbildenummer 5">
            <a:extLst>
              <a:ext uri="{FF2B5EF4-FFF2-40B4-BE49-F238E27FC236}">
                <a16:creationId xmlns:a16="http://schemas.microsoft.com/office/drawing/2014/main" id="{DD7BA52C-6272-5EA3-104A-37A91C870CA8}"/>
              </a:ext>
            </a:extLst>
          </p:cNvPr>
          <p:cNvSpPr>
            <a:spLocks noGrp="1"/>
          </p:cNvSpPr>
          <p:nvPr>
            <p:ph type="sldNum" sz="quarter" idx="12"/>
          </p:nvPr>
        </p:nvSpPr>
        <p:spPr/>
        <p:txBody>
          <a:bodyPr/>
          <a:lstStyle/>
          <a:p>
            <a:fld id="{1151636D-1452-40E3-9AAA-E13F6CB79A9E}" type="slidenum">
              <a:rPr lang="nb-NO" smtClean="0"/>
              <a:t>‹#›</a:t>
            </a:fld>
            <a:endParaRPr lang="nb-NO"/>
          </a:p>
        </p:txBody>
      </p:sp>
    </p:spTree>
    <p:extLst>
      <p:ext uri="{BB962C8B-B14F-4D97-AF65-F5344CB8AC3E}">
        <p14:creationId xmlns:p14="http://schemas.microsoft.com/office/powerpoint/2010/main" val="19995877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tel og innhold">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CED1469F-8865-0BA0-8BB1-A97C26FA8884}"/>
              </a:ext>
            </a:extLst>
          </p:cNvPr>
          <p:cNvSpPr>
            <a:spLocks noGrp="1"/>
          </p:cNvSpPr>
          <p:nvPr>
            <p:ph type="title"/>
          </p:nvPr>
        </p:nvSpPr>
        <p:spPr/>
        <p:txBody>
          <a:bodyPr/>
          <a:lstStyle/>
          <a:p>
            <a:r>
              <a:rPr lang="nb-NO"/>
              <a:t>Klikk for å redigere tittelstil</a:t>
            </a:r>
          </a:p>
        </p:txBody>
      </p:sp>
      <p:sp>
        <p:nvSpPr>
          <p:cNvPr id="3" name="Plassholder for innhold 2">
            <a:extLst>
              <a:ext uri="{FF2B5EF4-FFF2-40B4-BE49-F238E27FC236}">
                <a16:creationId xmlns:a16="http://schemas.microsoft.com/office/drawing/2014/main" id="{84593ED5-D48E-16E2-5CAD-0CCF96F0DA28}"/>
              </a:ext>
            </a:extLst>
          </p:cNvPr>
          <p:cNvSpPr>
            <a:spLocks noGrp="1"/>
          </p:cNvSpPr>
          <p:nvPr>
            <p:ph idx="1"/>
          </p:nvPr>
        </p:nvSpPr>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dato 3">
            <a:extLst>
              <a:ext uri="{FF2B5EF4-FFF2-40B4-BE49-F238E27FC236}">
                <a16:creationId xmlns:a16="http://schemas.microsoft.com/office/drawing/2014/main" id="{2CE9F327-E761-84DC-9086-C8A1368AB973}"/>
              </a:ext>
            </a:extLst>
          </p:cNvPr>
          <p:cNvSpPr>
            <a:spLocks noGrp="1"/>
          </p:cNvSpPr>
          <p:nvPr>
            <p:ph type="dt" sz="half" idx="10"/>
          </p:nvPr>
        </p:nvSpPr>
        <p:spPr/>
        <p:txBody>
          <a:bodyPr/>
          <a:lstStyle/>
          <a:p>
            <a:fld id="{1FF0CFB4-7C38-48A7-801C-094B9440546A}" type="datetimeFigureOut">
              <a:rPr lang="nb-NO" smtClean="0"/>
              <a:t>26.11.2025</a:t>
            </a:fld>
            <a:endParaRPr lang="nb-NO"/>
          </a:p>
        </p:txBody>
      </p:sp>
      <p:sp>
        <p:nvSpPr>
          <p:cNvPr id="5" name="Plassholder for bunntekst 4">
            <a:extLst>
              <a:ext uri="{FF2B5EF4-FFF2-40B4-BE49-F238E27FC236}">
                <a16:creationId xmlns:a16="http://schemas.microsoft.com/office/drawing/2014/main" id="{BF0A3993-1E0D-0E0D-058E-5A1F60F1A22B}"/>
              </a:ext>
            </a:extLst>
          </p:cNvPr>
          <p:cNvSpPr>
            <a:spLocks noGrp="1"/>
          </p:cNvSpPr>
          <p:nvPr>
            <p:ph type="ftr" sz="quarter" idx="11"/>
          </p:nvPr>
        </p:nvSpPr>
        <p:spPr/>
        <p:txBody>
          <a:bodyPr/>
          <a:lstStyle/>
          <a:p>
            <a:endParaRPr lang="nb-NO"/>
          </a:p>
        </p:txBody>
      </p:sp>
      <p:sp>
        <p:nvSpPr>
          <p:cNvPr id="6" name="Plassholder for lysbildenummer 5">
            <a:extLst>
              <a:ext uri="{FF2B5EF4-FFF2-40B4-BE49-F238E27FC236}">
                <a16:creationId xmlns:a16="http://schemas.microsoft.com/office/drawing/2014/main" id="{45D3243C-12FA-C5E4-D96B-FDB538E8B6A5}"/>
              </a:ext>
            </a:extLst>
          </p:cNvPr>
          <p:cNvSpPr>
            <a:spLocks noGrp="1"/>
          </p:cNvSpPr>
          <p:nvPr>
            <p:ph type="sldNum" sz="quarter" idx="12"/>
          </p:nvPr>
        </p:nvSpPr>
        <p:spPr/>
        <p:txBody>
          <a:bodyPr/>
          <a:lstStyle/>
          <a:p>
            <a:fld id="{1151636D-1452-40E3-9AAA-E13F6CB79A9E}" type="slidenum">
              <a:rPr lang="nb-NO" smtClean="0"/>
              <a:t>‹#›</a:t>
            </a:fld>
            <a:endParaRPr lang="nb-NO"/>
          </a:p>
        </p:txBody>
      </p:sp>
    </p:spTree>
    <p:extLst>
      <p:ext uri="{BB962C8B-B14F-4D97-AF65-F5344CB8AC3E}">
        <p14:creationId xmlns:p14="http://schemas.microsoft.com/office/powerpoint/2010/main" val="18536408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Deloverskrift">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3CB61702-DB75-0B83-E2DF-098E00B82200}"/>
              </a:ext>
            </a:extLst>
          </p:cNvPr>
          <p:cNvSpPr>
            <a:spLocks noGrp="1"/>
          </p:cNvSpPr>
          <p:nvPr>
            <p:ph type="title"/>
          </p:nvPr>
        </p:nvSpPr>
        <p:spPr>
          <a:xfrm>
            <a:off x="831850" y="1709738"/>
            <a:ext cx="10515600" cy="2852737"/>
          </a:xfrm>
        </p:spPr>
        <p:txBody>
          <a:bodyPr anchor="b"/>
          <a:lstStyle>
            <a:lvl1pPr>
              <a:defRPr sz="6000"/>
            </a:lvl1pPr>
          </a:lstStyle>
          <a:p>
            <a:r>
              <a:rPr lang="nb-NO"/>
              <a:t>Klikk for å redigere tittelstil</a:t>
            </a:r>
          </a:p>
        </p:txBody>
      </p:sp>
      <p:sp>
        <p:nvSpPr>
          <p:cNvPr id="3" name="Plassholder for tekst 2">
            <a:extLst>
              <a:ext uri="{FF2B5EF4-FFF2-40B4-BE49-F238E27FC236}">
                <a16:creationId xmlns:a16="http://schemas.microsoft.com/office/drawing/2014/main" id="{3D5C85A4-7D12-7EAB-BC58-68BE83B33AD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nb-NO"/>
              <a:t>Klikk for å redigere tekststiler i malen</a:t>
            </a:r>
          </a:p>
        </p:txBody>
      </p:sp>
      <p:sp>
        <p:nvSpPr>
          <p:cNvPr id="4" name="Plassholder for dato 3">
            <a:extLst>
              <a:ext uri="{FF2B5EF4-FFF2-40B4-BE49-F238E27FC236}">
                <a16:creationId xmlns:a16="http://schemas.microsoft.com/office/drawing/2014/main" id="{4A586ECC-E374-0865-C72C-C52F1371C659}"/>
              </a:ext>
            </a:extLst>
          </p:cNvPr>
          <p:cNvSpPr>
            <a:spLocks noGrp="1"/>
          </p:cNvSpPr>
          <p:nvPr>
            <p:ph type="dt" sz="half" idx="10"/>
          </p:nvPr>
        </p:nvSpPr>
        <p:spPr/>
        <p:txBody>
          <a:bodyPr/>
          <a:lstStyle/>
          <a:p>
            <a:fld id="{1FF0CFB4-7C38-48A7-801C-094B9440546A}" type="datetimeFigureOut">
              <a:rPr lang="nb-NO" smtClean="0"/>
              <a:t>26.11.2025</a:t>
            </a:fld>
            <a:endParaRPr lang="nb-NO"/>
          </a:p>
        </p:txBody>
      </p:sp>
      <p:sp>
        <p:nvSpPr>
          <p:cNvPr id="5" name="Plassholder for bunntekst 4">
            <a:extLst>
              <a:ext uri="{FF2B5EF4-FFF2-40B4-BE49-F238E27FC236}">
                <a16:creationId xmlns:a16="http://schemas.microsoft.com/office/drawing/2014/main" id="{68FCD2D2-ECD4-42ED-9C6E-89A7977880B8}"/>
              </a:ext>
            </a:extLst>
          </p:cNvPr>
          <p:cNvSpPr>
            <a:spLocks noGrp="1"/>
          </p:cNvSpPr>
          <p:nvPr>
            <p:ph type="ftr" sz="quarter" idx="11"/>
          </p:nvPr>
        </p:nvSpPr>
        <p:spPr/>
        <p:txBody>
          <a:bodyPr/>
          <a:lstStyle/>
          <a:p>
            <a:endParaRPr lang="nb-NO"/>
          </a:p>
        </p:txBody>
      </p:sp>
      <p:sp>
        <p:nvSpPr>
          <p:cNvPr id="6" name="Plassholder for lysbildenummer 5">
            <a:extLst>
              <a:ext uri="{FF2B5EF4-FFF2-40B4-BE49-F238E27FC236}">
                <a16:creationId xmlns:a16="http://schemas.microsoft.com/office/drawing/2014/main" id="{A37D58F6-5319-4B89-E2C7-252BE4277B5E}"/>
              </a:ext>
            </a:extLst>
          </p:cNvPr>
          <p:cNvSpPr>
            <a:spLocks noGrp="1"/>
          </p:cNvSpPr>
          <p:nvPr>
            <p:ph type="sldNum" sz="quarter" idx="12"/>
          </p:nvPr>
        </p:nvSpPr>
        <p:spPr/>
        <p:txBody>
          <a:bodyPr/>
          <a:lstStyle/>
          <a:p>
            <a:fld id="{1151636D-1452-40E3-9AAA-E13F6CB79A9E}" type="slidenum">
              <a:rPr lang="nb-NO" smtClean="0"/>
              <a:t>‹#›</a:t>
            </a:fld>
            <a:endParaRPr lang="nb-NO"/>
          </a:p>
        </p:txBody>
      </p:sp>
    </p:spTree>
    <p:extLst>
      <p:ext uri="{BB962C8B-B14F-4D97-AF65-F5344CB8AC3E}">
        <p14:creationId xmlns:p14="http://schemas.microsoft.com/office/powerpoint/2010/main" val="4975579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o innholdsdeler">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DC2E79C-7AFD-C69B-A7C4-BBD66E46E3EB}"/>
              </a:ext>
            </a:extLst>
          </p:cNvPr>
          <p:cNvSpPr>
            <a:spLocks noGrp="1"/>
          </p:cNvSpPr>
          <p:nvPr>
            <p:ph type="title"/>
          </p:nvPr>
        </p:nvSpPr>
        <p:spPr/>
        <p:txBody>
          <a:bodyPr/>
          <a:lstStyle/>
          <a:p>
            <a:r>
              <a:rPr lang="nb-NO"/>
              <a:t>Klikk for å redigere tittelstil</a:t>
            </a:r>
          </a:p>
        </p:txBody>
      </p:sp>
      <p:sp>
        <p:nvSpPr>
          <p:cNvPr id="3" name="Plassholder for innhold 2">
            <a:extLst>
              <a:ext uri="{FF2B5EF4-FFF2-40B4-BE49-F238E27FC236}">
                <a16:creationId xmlns:a16="http://schemas.microsoft.com/office/drawing/2014/main" id="{69DEF04F-ED28-F59E-2ED7-390CE649B6D7}"/>
              </a:ext>
            </a:extLst>
          </p:cNvPr>
          <p:cNvSpPr>
            <a:spLocks noGrp="1"/>
          </p:cNvSpPr>
          <p:nvPr>
            <p:ph sz="half" idx="1"/>
          </p:nvPr>
        </p:nvSpPr>
        <p:spPr>
          <a:xfrm>
            <a:off x="838200" y="1825625"/>
            <a:ext cx="5181600" cy="4351338"/>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innhold 3">
            <a:extLst>
              <a:ext uri="{FF2B5EF4-FFF2-40B4-BE49-F238E27FC236}">
                <a16:creationId xmlns:a16="http://schemas.microsoft.com/office/drawing/2014/main" id="{91FDC7EC-B400-C4BA-8C6F-4BA65C429350}"/>
              </a:ext>
            </a:extLst>
          </p:cNvPr>
          <p:cNvSpPr>
            <a:spLocks noGrp="1"/>
          </p:cNvSpPr>
          <p:nvPr>
            <p:ph sz="half" idx="2"/>
          </p:nvPr>
        </p:nvSpPr>
        <p:spPr>
          <a:xfrm>
            <a:off x="6172200" y="1825625"/>
            <a:ext cx="5181600" cy="4351338"/>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5" name="Plassholder for dato 4">
            <a:extLst>
              <a:ext uri="{FF2B5EF4-FFF2-40B4-BE49-F238E27FC236}">
                <a16:creationId xmlns:a16="http://schemas.microsoft.com/office/drawing/2014/main" id="{FD9F740E-4B42-AF50-AD77-DF7D42337751}"/>
              </a:ext>
            </a:extLst>
          </p:cNvPr>
          <p:cNvSpPr>
            <a:spLocks noGrp="1"/>
          </p:cNvSpPr>
          <p:nvPr>
            <p:ph type="dt" sz="half" idx="10"/>
          </p:nvPr>
        </p:nvSpPr>
        <p:spPr/>
        <p:txBody>
          <a:bodyPr/>
          <a:lstStyle/>
          <a:p>
            <a:fld id="{1FF0CFB4-7C38-48A7-801C-094B9440546A}" type="datetimeFigureOut">
              <a:rPr lang="nb-NO" smtClean="0"/>
              <a:t>26.11.2025</a:t>
            </a:fld>
            <a:endParaRPr lang="nb-NO"/>
          </a:p>
        </p:txBody>
      </p:sp>
      <p:sp>
        <p:nvSpPr>
          <p:cNvPr id="6" name="Plassholder for bunntekst 5">
            <a:extLst>
              <a:ext uri="{FF2B5EF4-FFF2-40B4-BE49-F238E27FC236}">
                <a16:creationId xmlns:a16="http://schemas.microsoft.com/office/drawing/2014/main" id="{C2BDA47C-4282-D73B-C079-46FE871783F9}"/>
              </a:ext>
            </a:extLst>
          </p:cNvPr>
          <p:cNvSpPr>
            <a:spLocks noGrp="1"/>
          </p:cNvSpPr>
          <p:nvPr>
            <p:ph type="ftr" sz="quarter" idx="11"/>
          </p:nvPr>
        </p:nvSpPr>
        <p:spPr/>
        <p:txBody>
          <a:bodyPr/>
          <a:lstStyle/>
          <a:p>
            <a:endParaRPr lang="nb-NO"/>
          </a:p>
        </p:txBody>
      </p:sp>
      <p:sp>
        <p:nvSpPr>
          <p:cNvPr id="7" name="Plassholder for lysbildenummer 6">
            <a:extLst>
              <a:ext uri="{FF2B5EF4-FFF2-40B4-BE49-F238E27FC236}">
                <a16:creationId xmlns:a16="http://schemas.microsoft.com/office/drawing/2014/main" id="{1DE93EEA-089B-DCE4-A36D-11F6E2D05E26}"/>
              </a:ext>
            </a:extLst>
          </p:cNvPr>
          <p:cNvSpPr>
            <a:spLocks noGrp="1"/>
          </p:cNvSpPr>
          <p:nvPr>
            <p:ph type="sldNum" sz="quarter" idx="12"/>
          </p:nvPr>
        </p:nvSpPr>
        <p:spPr/>
        <p:txBody>
          <a:bodyPr/>
          <a:lstStyle/>
          <a:p>
            <a:fld id="{1151636D-1452-40E3-9AAA-E13F6CB79A9E}" type="slidenum">
              <a:rPr lang="nb-NO" smtClean="0"/>
              <a:t>‹#›</a:t>
            </a:fld>
            <a:endParaRPr lang="nb-NO"/>
          </a:p>
        </p:txBody>
      </p:sp>
    </p:spTree>
    <p:extLst>
      <p:ext uri="{BB962C8B-B14F-4D97-AF65-F5344CB8AC3E}">
        <p14:creationId xmlns:p14="http://schemas.microsoft.com/office/powerpoint/2010/main" val="1332905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391958B4-45CF-74F2-CB09-CE679D64AB0B}"/>
              </a:ext>
            </a:extLst>
          </p:cNvPr>
          <p:cNvSpPr>
            <a:spLocks noGrp="1"/>
          </p:cNvSpPr>
          <p:nvPr>
            <p:ph type="title"/>
          </p:nvPr>
        </p:nvSpPr>
        <p:spPr>
          <a:xfrm>
            <a:off x="839788" y="365125"/>
            <a:ext cx="10515600" cy="1325563"/>
          </a:xfrm>
        </p:spPr>
        <p:txBody>
          <a:bodyPr/>
          <a:lstStyle/>
          <a:p>
            <a:r>
              <a:rPr lang="nb-NO"/>
              <a:t>Klikk for å redigere tittelstil</a:t>
            </a:r>
          </a:p>
        </p:txBody>
      </p:sp>
      <p:sp>
        <p:nvSpPr>
          <p:cNvPr id="3" name="Plassholder for tekst 2">
            <a:extLst>
              <a:ext uri="{FF2B5EF4-FFF2-40B4-BE49-F238E27FC236}">
                <a16:creationId xmlns:a16="http://schemas.microsoft.com/office/drawing/2014/main" id="{58A3512B-B057-9312-5A84-29F8447733B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a:t>Klikk for å redigere tekststiler i malen</a:t>
            </a:r>
          </a:p>
        </p:txBody>
      </p:sp>
      <p:sp>
        <p:nvSpPr>
          <p:cNvPr id="4" name="Plassholder for innhold 3">
            <a:extLst>
              <a:ext uri="{FF2B5EF4-FFF2-40B4-BE49-F238E27FC236}">
                <a16:creationId xmlns:a16="http://schemas.microsoft.com/office/drawing/2014/main" id="{BE8169BE-A61F-11FD-0A43-9D0445B02364}"/>
              </a:ext>
            </a:extLst>
          </p:cNvPr>
          <p:cNvSpPr>
            <a:spLocks noGrp="1"/>
          </p:cNvSpPr>
          <p:nvPr>
            <p:ph sz="half" idx="2"/>
          </p:nvPr>
        </p:nvSpPr>
        <p:spPr>
          <a:xfrm>
            <a:off x="839788" y="2505075"/>
            <a:ext cx="5157787" cy="3684588"/>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5" name="Plassholder for tekst 4">
            <a:extLst>
              <a:ext uri="{FF2B5EF4-FFF2-40B4-BE49-F238E27FC236}">
                <a16:creationId xmlns:a16="http://schemas.microsoft.com/office/drawing/2014/main" id="{D8E493F8-6192-106D-EB1A-B7FA2B6826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a:t>Klikk for å redigere tekststiler i malen</a:t>
            </a:r>
          </a:p>
        </p:txBody>
      </p:sp>
      <p:sp>
        <p:nvSpPr>
          <p:cNvPr id="6" name="Plassholder for innhold 5">
            <a:extLst>
              <a:ext uri="{FF2B5EF4-FFF2-40B4-BE49-F238E27FC236}">
                <a16:creationId xmlns:a16="http://schemas.microsoft.com/office/drawing/2014/main" id="{EA14A614-CD8F-84B2-AB2F-E6923ACCA1F6}"/>
              </a:ext>
            </a:extLst>
          </p:cNvPr>
          <p:cNvSpPr>
            <a:spLocks noGrp="1"/>
          </p:cNvSpPr>
          <p:nvPr>
            <p:ph sz="quarter" idx="4"/>
          </p:nvPr>
        </p:nvSpPr>
        <p:spPr>
          <a:xfrm>
            <a:off x="6172200" y="2505075"/>
            <a:ext cx="5183188" cy="3684588"/>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7" name="Plassholder for dato 6">
            <a:extLst>
              <a:ext uri="{FF2B5EF4-FFF2-40B4-BE49-F238E27FC236}">
                <a16:creationId xmlns:a16="http://schemas.microsoft.com/office/drawing/2014/main" id="{51DB8B22-0EAA-EEEE-0682-24F6E01C538C}"/>
              </a:ext>
            </a:extLst>
          </p:cNvPr>
          <p:cNvSpPr>
            <a:spLocks noGrp="1"/>
          </p:cNvSpPr>
          <p:nvPr>
            <p:ph type="dt" sz="half" idx="10"/>
          </p:nvPr>
        </p:nvSpPr>
        <p:spPr/>
        <p:txBody>
          <a:bodyPr/>
          <a:lstStyle/>
          <a:p>
            <a:fld id="{1FF0CFB4-7C38-48A7-801C-094B9440546A}" type="datetimeFigureOut">
              <a:rPr lang="nb-NO" smtClean="0"/>
              <a:t>26.11.2025</a:t>
            </a:fld>
            <a:endParaRPr lang="nb-NO"/>
          </a:p>
        </p:txBody>
      </p:sp>
      <p:sp>
        <p:nvSpPr>
          <p:cNvPr id="8" name="Plassholder for bunntekst 7">
            <a:extLst>
              <a:ext uri="{FF2B5EF4-FFF2-40B4-BE49-F238E27FC236}">
                <a16:creationId xmlns:a16="http://schemas.microsoft.com/office/drawing/2014/main" id="{0D8A5C18-25C8-7A87-BA4A-78BEA5F747EC}"/>
              </a:ext>
            </a:extLst>
          </p:cNvPr>
          <p:cNvSpPr>
            <a:spLocks noGrp="1"/>
          </p:cNvSpPr>
          <p:nvPr>
            <p:ph type="ftr" sz="quarter" idx="11"/>
          </p:nvPr>
        </p:nvSpPr>
        <p:spPr/>
        <p:txBody>
          <a:bodyPr/>
          <a:lstStyle/>
          <a:p>
            <a:endParaRPr lang="nb-NO"/>
          </a:p>
        </p:txBody>
      </p:sp>
      <p:sp>
        <p:nvSpPr>
          <p:cNvPr id="9" name="Plassholder for lysbildenummer 8">
            <a:extLst>
              <a:ext uri="{FF2B5EF4-FFF2-40B4-BE49-F238E27FC236}">
                <a16:creationId xmlns:a16="http://schemas.microsoft.com/office/drawing/2014/main" id="{DC839525-7040-53D1-619E-FA713DFAF00C}"/>
              </a:ext>
            </a:extLst>
          </p:cNvPr>
          <p:cNvSpPr>
            <a:spLocks noGrp="1"/>
          </p:cNvSpPr>
          <p:nvPr>
            <p:ph type="sldNum" sz="quarter" idx="12"/>
          </p:nvPr>
        </p:nvSpPr>
        <p:spPr/>
        <p:txBody>
          <a:bodyPr/>
          <a:lstStyle/>
          <a:p>
            <a:fld id="{1151636D-1452-40E3-9AAA-E13F6CB79A9E}" type="slidenum">
              <a:rPr lang="nb-NO" smtClean="0"/>
              <a:t>‹#›</a:t>
            </a:fld>
            <a:endParaRPr lang="nb-NO"/>
          </a:p>
        </p:txBody>
      </p:sp>
    </p:spTree>
    <p:extLst>
      <p:ext uri="{BB962C8B-B14F-4D97-AF65-F5344CB8AC3E}">
        <p14:creationId xmlns:p14="http://schemas.microsoft.com/office/powerpoint/2010/main" val="3164571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Bare tittel">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0A72B2D1-34AC-D818-20B1-E55B1BC8E504}"/>
              </a:ext>
            </a:extLst>
          </p:cNvPr>
          <p:cNvSpPr>
            <a:spLocks noGrp="1"/>
          </p:cNvSpPr>
          <p:nvPr>
            <p:ph type="title"/>
          </p:nvPr>
        </p:nvSpPr>
        <p:spPr/>
        <p:txBody>
          <a:bodyPr/>
          <a:lstStyle/>
          <a:p>
            <a:r>
              <a:rPr lang="nb-NO"/>
              <a:t>Klikk for å redigere tittelstil</a:t>
            </a:r>
          </a:p>
        </p:txBody>
      </p:sp>
      <p:sp>
        <p:nvSpPr>
          <p:cNvPr id="3" name="Plassholder for dato 2">
            <a:extLst>
              <a:ext uri="{FF2B5EF4-FFF2-40B4-BE49-F238E27FC236}">
                <a16:creationId xmlns:a16="http://schemas.microsoft.com/office/drawing/2014/main" id="{FF23A06A-9CE5-F212-CFD6-C6C26DD1D245}"/>
              </a:ext>
            </a:extLst>
          </p:cNvPr>
          <p:cNvSpPr>
            <a:spLocks noGrp="1"/>
          </p:cNvSpPr>
          <p:nvPr>
            <p:ph type="dt" sz="half" idx="10"/>
          </p:nvPr>
        </p:nvSpPr>
        <p:spPr/>
        <p:txBody>
          <a:bodyPr/>
          <a:lstStyle/>
          <a:p>
            <a:fld id="{1FF0CFB4-7C38-48A7-801C-094B9440546A}" type="datetimeFigureOut">
              <a:rPr lang="nb-NO" smtClean="0"/>
              <a:t>26.11.2025</a:t>
            </a:fld>
            <a:endParaRPr lang="nb-NO"/>
          </a:p>
        </p:txBody>
      </p:sp>
      <p:sp>
        <p:nvSpPr>
          <p:cNvPr id="4" name="Plassholder for bunntekst 3">
            <a:extLst>
              <a:ext uri="{FF2B5EF4-FFF2-40B4-BE49-F238E27FC236}">
                <a16:creationId xmlns:a16="http://schemas.microsoft.com/office/drawing/2014/main" id="{41F77080-5D17-6440-AD5F-0D9CEDD7A18C}"/>
              </a:ext>
            </a:extLst>
          </p:cNvPr>
          <p:cNvSpPr>
            <a:spLocks noGrp="1"/>
          </p:cNvSpPr>
          <p:nvPr>
            <p:ph type="ftr" sz="quarter" idx="11"/>
          </p:nvPr>
        </p:nvSpPr>
        <p:spPr/>
        <p:txBody>
          <a:bodyPr/>
          <a:lstStyle/>
          <a:p>
            <a:endParaRPr lang="nb-NO"/>
          </a:p>
        </p:txBody>
      </p:sp>
      <p:sp>
        <p:nvSpPr>
          <p:cNvPr id="5" name="Plassholder for lysbildenummer 4">
            <a:extLst>
              <a:ext uri="{FF2B5EF4-FFF2-40B4-BE49-F238E27FC236}">
                <a16:creationId xmlns:a16="http://schemas.microsoft.com/office/drawing/2014/main" id="{CB590340-4614-ADC2-841D-D0F287C93CE6}"/>
              </a:ext>
            </a:extLst>
          </p:cNvPr>
          <p:cNvSpPr>
            <a:spLocks noGrp="1"/>
          </p:cNvSpPr>
          <p:nvPr>
            <p:ph type="sldNum" sz="quarter" idx="12"/>
          </p:nvPr>
        </p:nvSpPr>
        <p:spPr/>
        <p:txBody>
          <a:bodyPr/>
          <a:lstStyle/>
          <a:p>
            <a:fld id="{1151636D-1452-40E3-9AAA-E13F6CB79A9E}" type="slidenum">
              <a:rPr lang="nb-NO" smtClean="0"/>
              <a:t>‹#›</a:t>
            </a:fld>
            <a:endParaRPr lang="nb-NO"/>
          </a:p>
        </p:txBody>
      </p:sp>
    </p:spTree>
    <p:extLst>
      <p:ext uri="{BB962C8B-B14F-4D97-AF65-F5344CB8AC3E}">
        <p14:creationId xmlns:p14="http://schemas.microsoft.com/office/powerpoint/2010/main" val="21808779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t">
    <p:spTree>
      <p:nvGrpSpPr>
        <p:cNvPr id="1" name=""/>
        <p:cNvGrpSpPr/>
        <p:nvPr/>
      </p:nvGrpSpPr>
      <p:grpSpPr>
        <a:xfrm>
          <a:off x="0" y="0"/>
          <a:ext cx="0" cy="0"/>
          <a:chOff x="0" y="0"/>
          <a:chExt cx="0" cy="0"/>
        </a:xfrm>
      </p:grpSpPr>
      <p:sp>
        <p:nvSpPr>
          <p:cNvPr id="2" name="Plassholder for dato 1">
            <a:extLst>
              <a:ext uri="{FF2B5EF4-FFF2-40B4-BE49-F238E27FC236}">
                <a16:creationId xmlns:a16="http://schemas.microsoft.com/office/drawing/2014/main" id="{92EDA608-06B7-AD1F-AB59-A412CDD0FBDA}"/>
              </a:ext>
            </a:extLst>
          </p:cNvPr>
          <p:cNvSpPr>
            <a:spLocks noGrp="1"/>
          </p:cNvSpPr>
          <p:nvPr>
            <p:ph type="dt" sz="half" idx="10"/>
          </p:nvPr>
        </p:nvSpPr>
        <p:spPr/>
        <p:txBody>
          <a:bodyPr/>
          <a:lstStyle/>
          <a:p>
            <a:fld id="{1FF0CFB4-7C38-48A7-801C-094B9440546A}" type="datetimeFigureOut">
              <a:rPr lang="nb-NO" smtClean="0"/>
              <a:t>26.11.2025</a:t>
            </a:fld>
            <a:endParaRPr lang="nb-NO"/>
          </a:p>
        </p:txBody>
      </p:sp>
      <p:sp>
        <p:nvSpPr>
          <p:cNvPr id="3" name="Plassholder for bunntekst 2">
            <a:extLst>
              <a:ext uri="{FF2B5EF4-FFF2-40B4-BE49-F238E27FC236}">
                <a16:creationId xmlns:a16="http://schemas.microsoft.com/office/drawing/2014/main" id="{FAB3E1AA-4D5F-728A-8848-912A8C65D529}"/>
              </a:ext>
            </a:extLst>
          </p:cNvPr>
          <p:cNvSpPr>
            <a:spLocks noGrp="1"/>
          </p:cNvSpPr>
          <p:nvPr>
            <p:ph type="ftr" sz="quarter" idx="11"/>
          </p:nvPr>
        </p:nvSpPr>
        <p:spPr/>
        <p:txBody>
          <a:bodyPr/>
          <a:lstStyle/>
          <a:p>
            <a:endParaRPr lang="nb-NO"/>
          </a:p>
        </p:txBody>
      </p:sp>
      <p:sp>
        <p:nvSpPr>
          <p:cNvPr id="4" name="Plassholder for lysbildenummer 3">
            <a:extLst>
              <a:ext uri="{FF2B5EF4-FFF2-40B4-BE49-F238E27FC236}">
                <a16:creationId xmlns:a16="http://schemas.microsoft.com/office/drawing/2014/main" id="{7748E0EA-19F5-F6DD-4AED-C85575C583E9}"/>
              </a:ext>
            </a:extLst>
          </p:cNvPr>
          <p:cNvSpPr>
            <a:spLocks noGrp="1"/>
          </p:cNvSpPr>
          <p:nvPr>
            <p:ph type="sldNum" sz="quarter" idx="12"/>
          </p:nvPr>
        </p:nvSpPr>
        <p:spPr/>
        <p:txBody>
          <a:bodyPr/>
          <a:lstStyle/>
          <a:p>
            <a:fld id="{1151636D-1452-40E3-9AAA-E13F6CB79A9E}" type="slidenum">
              <a:rPr lang="nb-NO" smtClean="0"/>
              <a:t>‹#›</a:t>
            </a:fld>
            <a:endParaRPr lang="nb-NO"/>
          </a:p>
        </p:txBody>
      </p:sp>
    </p:spTree>
    <p:extLst>
      <p:ext uri="{BB962C8B-B14F-4D97-AF65-F5344CB8AC3E}">
        <p14:creationId xmlns:p14="http://schemas.microsoft.com/office/powerpoint/2010/main" val="30682499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nhold med tekst">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705BC1BA-8357-B46D-3E52-3748BFC12A20}"/>
              </a:ext>
            </a:extLst>
          </p:cNvPr>
          <p:cNvSpPr>
            <a:spLocks noGrp="1"/>
          </p:cNvSpPr>
          <p:nvPr>
            <p:ph type="title"/>
          </p:nvPr>
        </p:nvSpPr>
        <p:spPr>
          <a:xfrm>
            <a:off x="839788" y="457200"/>
            <a:ext cx="3932237" cy="1600200"/>
          </a:xfrm>
        </p:spPr>
        <p:txBody>
          <a:bodyPr anchor="b"/>
          <a:lstStyle>
            <a:lvl1pPr>
              <a:defRPr sz="3200"/>
            </a:lvl1pPr>
          </a:lstStyle>
          <a:p>
            <a:r>
              <a:rPr lang="nb-NO"/>
              <a:t>Klikk for å redigere tittelstil</a:t>
            </a:r>
          </a:p>
        </p:txBody>
      </p:sp>
      <p:sp>
        <p:nvSpPr>
          <p:cNvPr id="3" name="Plassholder for innhold 2">
            <a:extLst>
              <a:ext uri="{FF2B5EF4-FFF2-40B4-BE49-F238E27FC236}">
                <a16:creationId xmlns:a16="http://schemas.microsoft.com/office/drawing/2014/main" id="{26B8C463-2FB9-EED0-FB29-1AA991DAE5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tekst 3">
            <a:extLst>
              <a:ext uri="{FF2B5EF4-FFF2-40B4-BE49-F238E27FC236}">
                <a16:creationId xmlns:a16="http://schemas.microsoft.com/office/drawing/2014/main" id="{2BE30AFC-DA0B-A71E-F89D-1675D83E6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b-NO"/>
              <a:t>Klikk for å redigere tekststiler i malen</a:t>
            </a:r>
          </a:p>
        </p:txBody>
      </p:sp>
      <p:sp>
        <p:nvSpPr>
          <p:cNvPr id="5" name="Plassholder for dato 4">
            <a:extLst>
              <a:ext uri="{FF2B5EF4-FFF2-40B4-BE49-F238E27FC236}">
                <a16:creationId xmlns:a16="http://schemas.microsoft.com/office/drawing/2014/main" id="{91073340-32FA-A448-3000-267002039172}"/>
              </a:ext>
            </a:extLst>
          </p:cNvPr>
          <p:cNvSpPr>
            <a:spLocks noGrp="1"/>
          </p:cNvSpPr>
          <p:nvPr>
            <p:ph type="dt" sz="half" idx="10"/>
          </p:nvPr>
        </p:nvSpPr>
        <p:spPr/>
        <p:txBody>
          <a:bodyPr/>
          <a:lstStyle/>
          <a:p>
            <a:fld id="{1FF0CFB4-7C38-48A7-801C-094B9440546A}" type="datetimeFigureOut">
              <a:rPr lang="nb-NO" smtClean="0"/>
              <a:t>26.11.2025</a:t>
            </a:fld>
            <a:endParaRPr lang="nb-NO"/>
          </a:p>
        </p:txBody>
      </p:sp>
      <p:sp>
        <p:nvSpPr>
          <p:cNvPr id="6" name="Plassholder for bunntekst 5">
            <a:extLst>
              <a:ext uri="{FF2B5EF4-FFF2-40B4-BE49-F238E27FC236}">
                <a16:creationId xmlns:a16="http://schemas.microsoft.com/office/drawing/2014/main" id="{9FA2B60F-B267-D0E7-7057-A6EFC6B50526}"/>
              </a:ext>
            </a:extLst>
          </p:cNvPr>
          <p:cNvSpPr>
            <a:spLocks noGrp="1"/>
          </p:cNvSpPr>
          <p:nvPr>
            <p:ph type="ftr" sz="quarter" idx="11"/>
          </p:nvPr>
        </p:nvSpPr>
        <p:spPr/>
        <p:txBody>
          <a:bodyPr/>
          <a:lstStyle/>
          <a:p>
            <a:endParaRPr lang="nb-NO"/>
          </a:p>
        </p:txBody>
      </p:sp>
      <p:sp>
        <p:nvSpPr>
          <p:cNvPr id="7" name="Plassholder for lysbildenummer 6">
            <a:extLst>
              <a:ext uri="{FF2B5EF4-FFF2-40B4-BE49-F238E27FC236}">
                <a16:creationId xmlns:a16="http://schemas.microsoft.com/office/drawing/2014/main" id="{AA153111-453B-6F16-678F-15CB6CB11654}"/>
              </a:ext>
            </a:extLst>
          </p:cNvPr>
          <p:cNvSpPr>
            <a:spLocks noGrp="1"/>
          </p:cNvSpPr>
          <p:nvPr>
            <p:ph type="sldNum" sz="quarter" idx="12"/>
          </p:nvPr>
        </p:nvSpPr>
        <p:spPr/>
        <p:txBody>
          <a:bodyPr/>
          <a:lstStyle/>
          <a:p>
            <a:fld id="{1151636D-1452-40E3-9AAA-E13F6CB79A9E}" type="slidenum">
              <a:rPr lang="nb-NO" smtClean="0"/>
              <a:t>‹#›</a:t>
            </a:fld>
            <a:endParaRPr lang="nb-NO"/>
          </a:p>
        </p:txBody>
      </p:sp>
    </p:spTree>
    <p:extLst>
      <p:ext uri="{BB962C8B-B14F-4D97-AF65-F5344CB8AC3E}">
        <p14:creationId xmlns:p14="http://schemas.microsoft.com/office/powerpoint/2010/main" val="6723515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e med tekst">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28AF4B63-C0C8-D2AD-EF52-2159896E14F8}"/>
              </a:ext>
            </a:extLst>
          </p:cNvPr>
          <p:cNvSpPr>
            <a:spLocks noGrp="1"/>
          </p:cNvSpPr>
          <p:nvPr>
            <p:ph type="title"/>
          </p:nvPr>
        </p:nvSpPr>
        <p:spPr>
          <a:xfrm>
            <a:off x="839788" y="457200"/>
            <a:ext cx="3932237" cy="1600200"/>
          </a:xfrm>
        </p:spPr>
        <p:txBody>
          <a:bodyPr anchor="b"/>
          <a:lstStyle>
            <a:lvl1pPr>
              <a:defRPr sz="3200"/>
            </a:lvl1pPr>
          </a:lstStyle>
          <a:p>
            <a:r>
              <a:rPr lang="nb-NO"/>
              <a:t>Klikk for å redigere tittelstil</a:t>
            </a:r>
          </a:p>
        </p:txBody>
      </p:sp>
      <p:sp>
        <p:nvSpPr>
          <p:cNvPr id="3" name="Plassholder for bilde 2">
            <a:extLst>
              <a:ext uri="{FF2B5EF4-FFF2-40B4-BE49-F238E27FC236}">
                <a16:creationId xmlns:a16="http://schemas.microsoft.com/office/drawing/2014/main" id="{12F9A9DE-78A8-8265-1B28-22F014F293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b-NO"/>
          </a:p>
        </p:txBody>
      </p:sp>
      <p:sp>
        <p:nvSpPr>
          <p:cNvPr id="4" name="Plassholder for tekst 3">
            <a:extLst>
              <a:ext uri="{FF2B5EF4-FFF2-40B4-BE49-F238E27FC236}">
                <a16:creationId xmlns:a16="http://schemas.microsoft.com/office/drawing/2014/main" id="{CD1289B3-B715-32D0-97C0-D29200C5EB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b-NO"/>
              <a:t>Klikk for å redigere tekststiler i malen</a:t>
            </a:r>
          </a:p>
        </p:txBody>
      </p:sp>
      <p:sp>
        <p:nvSpPr>
          <p:cNvPr id="5" name="Plassholder for dato 4">
            <a:extLst>
              <a:ext uri="{FF2B5EF4-FFF2-40B4-BE49-F238E27FC236}">
                <a16:creationId xmlns:a16="http://schemas.microsoft.com/office/drawing/2014/main" id="{CB7A9D98-B807-F63B-27C7-DFC462727D4B}"/>
              </a:ext>
            </a:extLst>
          </p:cNvPr>
          <p:cNvSpPr>
            <a:spLocks noGrp="1"/>
          </p:cNvSpPr>
          <p:nvPr>
            <p:ph type="dt" sz="half" idx="10"/>
          </p:nvPr>
        </p:nvSpPr>
        <p:spPr/>
        <p:txBody>
          <a:bodyPr/>
          <a:lstStyle/>
          <a:p>
            <a:fld id="{1FF0CFB4-7C38-48A7-801C-094B9440546A}" type="datetimeFigureOut">
              <a:rPr lang="nb-NO" smtClean="0"/>
              <a:t>26.11.2025</a:t>
            </a:fld>
            <a:endParaRPr lang="nb-NO"/>
          </a:p>
        </p:txBody>
      </p:sp>
      <p:sp>
        <p:nvSpPr>
          <p:cNvPr id="6" name="Plassholder for bunntekst 5">
            <a:extLst>
              <a:ext uri="{FF2B5EF4-FFF2-40B4-BE49-F238E27FC236}">
                <a16:creationId xmlns:a16="http://schemas.microsoft.com/office/drawing/2014/main" id="{71B9FBDA-F4D1-F42D-FEA8-139A17EDA73B}"/>
              </a:ext>
            </a:extLst>
          </p:cNvPr>
          <p:cNvSpPr>
            <a:spLocks noGrp="1"/>
          </p:cNvSpPr>
          <p:nvPr>
            <p:ph type="ftr" sz="quarter" idx="11"/>
          </p:nvPr>
        </p:nvSpPr>
        <p:spPr/>
        <p:txBody>
          <a:bodyPr/>
          <a:lstStyle/>
          <a:p>
            <a:endParaRPr lang="nb-NO"/>
          </a:p>
        </p:txBody>
      </p:sp>
      <p:sp>
        <p:nvSpPr>
          <p:cNvPr id="7" name="Plassholder for lysbildenummer 6">
            <a:extLst>
              <a:ext uri="{FF2B5EF4-FFF2-40B4-BE49-F238E27FC236}">
                <a16:creationId xmlns:a16="http://schemas.microsoft.com/office/drawing/2014/main" id="{36D0D80B-FA04-91BB-BE3D-ADE52E29F303}"/>
              </a:ext>
            </a:extLst>
          </p:cNvPr>
          <p:cNvSpPr>
            <a:spLocks noGrp="1"/>
          </p:cNvSpPr>
          <p:nvPr>
            <p:ph type="sldNum" sz="quarter" idx="12"/>
          </p:nvPr>
        </p:nvSpPr>
        <p:spPr/>
        <p:txBody>
          <a:bodyPr/>
          <a:lstStyle/>
          <a:p>
            <a:fld id="{1151636D-1452-40E3-9AAA-E13F6CB79A9E}" type="slidenum">
              <a:rPr lang="nb-NO" smtClean="0"/>
              <a:t>‹#›</a:t>
            </a:fld>
            <a:endParaRPr lang="nb-NO"/>
          </a:p>
        </p:txBody>
      </p:sp>
    </p:spTree>
    <p:extLst>
      <p:ext uri="{BB962C8B-B14F-4D97-AF65-F5344CB8AC3E}">
        <p14:creationId xmlns:p14="http://schemas.microsoft.com/office/powerpoint/2010/main" val="14583864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ittel 1">
            <a:extLst>
              <a:ext uri="{FF2B5EF4-FFF2-40B4-BE49-F238E27FC236}">
                <a16:creationId xmlns:a16="http://schemas.microsoft.com/office/drawing/2014/main" id="{ACBFE6A1-D37E-E13D-45CB-6F6735DE3EB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b-NO"/>
              <a:t>Klikk for å redigere tittelstil</a:t>
            </a:r>
          </a:p>
        </p:txBody>
      </p:sp>
      <p:sp>
        <p:nvSpPr>
          <p:cNvPr id="3" name="Plassholder for tekst 2">
            <a:extLst>
              <a:ext uri="{FF2B5EF4-FFF2-40B4-BE49-F238E27FC236}">
                <a16:creationId xmlns:a16="http://schemas.microsoft.com/office/drawing/2014/main" id="{0CCEFC3F-E518-B6B5-408F-FE43C45733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dato 3">
            <a:extLst>
              <a:ext uri="{FF2B5EF4-FFF2-40B4-BE49-F238E27FC236}">
                <a16:creationId xmlns:a16="http://schemas.microsoft.com/office/drawing/2014/main" id="{00471CF8-1606-CCEB-719F-5F20D4A89E3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FF0CFB4-7C38-48A7-801C-094B9440546A}" type="datetimeFigureOut">
              <a:rPr lang="nb-NO" smtClean="0"/>
              <a:t>26.11.2025</a:t>
            </a:fld>
            <a:endParaRPr lang="nb-NO"/>
          </a:p>
        </p:txBody>
      </p:sp>
      <p:sp>
        <p:nvSpPr>
          <p:cNvPr id="5" name="Plassholder for bunntekst 4">
            <a:extLst>
              <a:ext uri="{FF2B5EF4-FFF2-40B4-BE49-F238E27FC236}">
                <a16:creationId xmlns:a16="http://schemas.microsoft.com/office/drawing/2014/main" id="{2B642629-0D01-9616-F341-E42D61077FE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nb-NO"/>
          </a:p>
        </p:txBody>
      </p:sp>
      <p:sp>
        <p:nvSpPr>
          <p:cNvPr id="6" name="Plassholder for lysbildenummer 5">
            <a:extLst>
              <a:ext uri="{FF2B5EF4-FFF2-40B4-BE49-F238E27FC236}">
                <a16:creationId xmlns:a16="http://schemas.microsoft.com/office/drawing/2014/main" id="{890E6281-6A44-2477-3144-EC7B842377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151636D-1452-40E3-9AAA-E13F6CB79A9E}" type="slidenum">
              <a:rPr lang="nb-NO" smtClean="0"/>
              <a:t>‹#›</a:t>
            </a:fld>
            <a:endParaRPr lang="nb-NO"/>
          </a:p>
        </p:txBody>
      </p:sp>
    </p:spTree>
    <p:extLst>
      <p:ext uri="{BB962C8B-B14F-4D97-AF65-F5344CB8AC3E}">
        <p14:creationId xmlns:p14="http://schemas.microsoft.com/office/powerpoint/2010/main" val="11734396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en.wikipedia.org/wiki/Consciousness" TargetMode="External"/><Relationship Id="rId2" Type="http://schemas.openxmlformats.org/officeDocument/2006/relationships/hyperlink" Target="https://en.wikipedia.org/wiki/Robert_Fludd" TargetMode="Externa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6.png"/><Relationship Id="rId4"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15.xml.rels><?xml version="1.0" encoding="UTF-8" standalone="yes"?>
<Relationships xmlns="http://schemas.openxmlformats.org/package/2006/relationships"><Relationship Id="rId8" Type="http://schemas.openxmlformats.org/officeDocument/2006/relationships/image" Target="../media/image35.jpeg"/><Relationship Id="rId13" Type="http://schemas.openxmlformats.org/officeDocument/2006/relationships/image" Target="../media/image40.png"/><Relationship Id="rId3" Type="http://schemas.openxmlformats.org/officeDocument/2006/relationships/image" Target="../media/image30.png"/><Relationship Id="rId7" Type="http://schemas.openxmlformats.org/officeDocument/2006/relationships/image" Target="../media/image34.png"/><Relationship Id="rId12" Type="http://schemas.openxmlformats.org/officeDocument/2006/relationships/image" Target="../media/image39.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33.png"/><Relationship Id="rId11" Type="http://schemas.openxmlformats.org/officeDocument/2006/relationships/image" Target="../media/image38.png"/><Relationship Id="rId5" Type="http://schemas.openxmlformats.org/officeDocument/2006/relationships/image" Target="../media/image32.png"/><Relationship Id="rId10" Type="http://schemas.openxmlformats.org/officeDocument/2006/relationships/image" Target="../media/image37.png"/><Relationship Id="rId4" Type="http://schemas.openxmlformats.org/officeDocument/2006/relationships/image" Target="../media/image31.png"/><Relationship Id="rId9" Type="http://schemas.openxmlformats.org/officeDocument/2006/relationships/image" Target="../media/image36.png"/><Relationship Id="rId14" Type="http://schemas.openxmlformats.org/officeDocument/2006/relationships/image" Target="../media/image4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46.png"/><Relationship Id="rId4" Type="http://schemas.openxmlformats.org/officeDocument/2006/relationships/image" Target="../media/image45.emf"/></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s://www.trackingai.org/home" TargetMode="External"/><Relationship Id="rId7" Type="http://schemas.openxmlformats.org/officeDocument/2006/relationships/image" Target="../media/image45.emf"/><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47.png"/></Relationships>
</file>

<file path=ppt/slides/_rels/slide21.xml.rels><?xml version="1.0" encoding="UTF-8" standalone="yes"?>
<Relationships xmlns="http://schemas.openxmlformats.org/package/2006/relationships"><Relationship Id="rId8" Type="http://schemas.openxmlformats.org/officeDocument/2006/relationships/image" Target="../media/image55.png"/><Relationship Id="rId3" Type="http://schemas.openxmlformats.org/officeDocument/2006/relationships/image" Target="../media/image50.png"/><Relationship Id="rId7" Type="http://schemas.openxmlformats.org/officeDocument/2006/relationships/image" Target="../media/image54.emf"/><Relationship Id="rId12" Type="http://schemas.openxmlformats.org/officeDocument/2006/relationships/image" Target="../media/image59.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53.png"/><Relationship Id="rId11" Type="http://schemas.openxmlformats.org/officeDocument/2006/relationships/image" Target="../media/image58.png"/><Relationship Id="rId5" Type="http://schemas.openxmlformats.org/officeDocument/2006/relationships/image" Target="../media/image52.png"/><Relationship Id="rId10" Type="http://schemas.openxmlformats.org/officeDocument/2006/relationships/image" Target="../media/image57.png"/><Relationship Id="rId4" Type="http://schemas.openxmlformats.org/officeDocument/2006/relationships/image" Target="../media/image51.png"/><Relationship Id="rId9" Type="http://schemas.openxmlformats.org/officeDocument/2006/relationships/image" Target="../media/image5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60.png"/><Relationship Id="rId1" Type="http://schemas.openxmlformats.org/officeDocument/2006/relationships/slideLayout" Target="../slideLayouts/slideLayout7.xml"/><Relationship Id="rId4" Type="http://schemas.openxmlformats.org/officeDocument/2006/relationships/image" Target="../media/image6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8" Type="http://schemas.openxmlformats.org/officeDocument/2006/relationships/image" Target="../media/image290.png"/><Relationship Id="rId13" Type="http://schemas.openxmlformats.org/officeDocument/2006/relationships/image" Target="../media/image16.png"/><Relationship Id="rId3" Type="http://schemas.openxmlformats.org/officeDocument/2006/relationships/image" Target="../media/image15.png"/><Relationship Id="rId12" Type="http://schemas.openxmlformats.org/officeDocument/2006/relationships/customXml" Target="../ink/ink4.xml"/><Relationship Id="rId2" Type="http://schemas.openxmlformats.org/officeDocument/2006/relationships/notesSlide" Target="../notesSlides/notesSlide6.xml"/><Relationship Id="rId1" Type="http://schemas.openxmlformats.org/officeDocument/2006/relationships/slideLayout" Target="../slideLayouts/slideLayout7.xml"/><Relationship Id="rId11" Type="http://schemas.openxmlformats.org/officeDocument/2006/relationships/customXml" Target="../ink/ink3.xml"/><Relationship Id="rId15" Type="http://schemas.openxmlformats.org/officeDocument/2006/relationships/image" Target="../media/image18.png"/><Relationship Id="rId10" Type="http://schemas.openxmlformats.org/officeDocument/2006/relationships/image" Target="../media/image300.png"/><Relationship Id="rId4" Type="http://schemas.openxmlformats.org/officeDocument/2006/relationships/customXml" Target="../ink/ink1.xml"/><Relationship Id="rId9" Type="http://schemas.openxmlformats.org/officeDocument/2006/relationships/customXml" Target="../ink/ink2.xml"/><Relationship Id="rId1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ktangel 1">
            <a:extLst>
              <a:ext uri="{FF2B5EF4-FFF2-40B4-BE49-F238E27FC236}">
                <a16:creationId xmlns:a16="http://schemas.microsoft.com/office/drawing/2014/main" id="{96DD7647-8757-7AFD-7249-3C3F50A45C92}"/>
              </a:ext>
            </a:extLst>
          </p:cNvPr>
          <p:cNvSpPr/>
          <p:nvPr/>
        </p:nvSpPr>
        <p:spPr>
          <a:xfrm>
            <a:off x="204799" y="1659344"/>
            <a:ext cx="9303210" cy="3539312"/>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dirty="0"/>
          </a:p>
        </p:txBody>
      </p:sp>
      <p:sp>
        <p:nvSpPr>
          <p:cNvPr id="3" name="Plassholder for innhold 2">
            <a:extLst>
              <a:ext uri="{FF2B5EF4-FFF2-40B4-BE49-F238E27FC236}">
                <a16:creationId xmlns:a16="http://schemas.microsoft.com/office/drawing/2014/main" id="{17908386-855B-D877-FEB7-15716795D4A2}"/>
              </a:ext>
            </a:extLst>
          </p:cNvPr>
          <p:cNvSpPr>
            <a:spLocks noGrp="1"/>
          </p:cNvSpPr>
          <p:nvPr>
            <p:ph idx="1"/>
          </p:nvPr>
        </p:nvSpPr>
        <p:spPr>
          <a:xfrm>
            <a:off x="455368" y="2153798"/>
            <a:ext cx="6996992" cy="2699053"/>
          </a:xfrm>
        </p:spPr>
        <p:txBody>
          <a:bodyPr>
            <a:noAutofit/>
          </a:bodyPr>
          <a:lstStyle/>
          <a:p>
            <a:pPr marL="457200" indent="-457200">
              <a:buAutoNum type="arabicPeriod"/>
            </a:pPr>
            <a:r>
              <a:rPr lang="en-US" b="1" dirty="0"/>
              <a:t> What is Consciousness </a:t>
            </a:r>
          </a:p>
          <a:p>
            <a:pPr marL="457200" indent="-457200">
              <a:buAutoNum type="arabicPeriod"/>
            </a:pPr>
            <a:endParaRPr lang="en-US" b="1" dirty="0"/>
          </a:p>
          <a:p>
            <a:pPr marL="457200" indent="-457200">
              <a:buAutoNum type="arabicPeriod"/>
            </a:pPr>
            <a:r>
              <a:rPr lang="en-US" b="1" dirty="0"/>
              <a:t> Consciousness, brain, and cognition</a:t>
            </a:r>
          </a:p>
          <a:p>
            <a:pPr marL="457200" indent="-457200">
              <a:buAutoNum type="arabicPeriod"/>
            </a:pPr>
            <a:endParaRPr lang="en-US" b="1" dirty="0"/>
          </a:p>
          <a:p>
            <a:pPr marL="0" indent="0">
              <a:buNone/>
            </a:pPr>
            <a:r>
              <a:rPr lang="en-US" b="1" dirty="0"/>
              <a:t>3. Consciousness, AI, and intelligence</a:t>
            </a:r>
            <a:endParaRPr lang="nb-NO" b="1" dirty="0"/>
          </a:p>
        </p:txBody>
      </p:sp>
      <p:sp>
        <p:nvSpPr>
          <p:cNvPr id="7" name="TekstSylinder 6">
            <a:extLst>
              <a:ext uri="{FF2B5EF4-FFF2-40B4-BE49-F238E27FC236}">
                <a16:creationId xmlns:a16="http://schemas.microsoft.com/office/drawing/2014/main" id="{E798002F-4E59-D59C-7AE1-FA3B5406352A}"/>
              </a:ext>
            </a:extLst>
          </p:cNvPr>
          <p:cNvSpPr txBox="1"/>
          <p:nvPr/>
        </p:nvSpPr>
        <p:spPr>
          <a:xfrm>
            <a:off x="3512355" y="765786"/>
            <a:ext cx="2688098" cy="646331"/>
          </a:xfrm>
          <a:prstGeom prst="rect">
            <a:avLst/>
          </a:prstGeom>
          <a:noFill/>
        </p:spPr>
        <p:txBody>
          <a:bodyPr wrap="square" rtlCol="0">
            <a:spAutoFit/>
          </a:bodyPr>
          <a:lstStyle/>
          <a:p>
            <a:pPr algn="ctr"/>
            <a:r>
              <a:rPr lang="en-US" sz="3600" b="1" dirty="0">
                <a:solidFill>
                  <a:srgbClr val="4409FF"/>
                </a:solidFill>
              </a:rPr>
              <a:t>Overview</a:t>
            </a:r>
            <a:endParaRPr lang="nb-NO" sz="3600" b="1" dirty="0">
              <a:solidFill>
                <a:srgbClr val="4409FF"/>
              </a:solidFill>
            </a:endParaRPr>
          </a:p>
        </p:txBody>
      </p:sp>
      <p:grpSp>
        <p:nvGrpSpPr>
          <p:cNvPr id="10" name="Gruppe 9">
            <a:extLst>
              <a:ext uri="{FF2B5EF4-FFF2-40B4-BE49-F238E27FC236}">
                <a16:creationId xmlns:a16="http://schemas.microsoft.com/office/drawing/2014/main" id="{38179E5A-4C21-807E-311C-A8D12B76F3FF}"/>
              </a:ext>
            </a:extLst>
          </p:cNvPr>
          <p:cNvGrpSpPr/>
          <p:nvPr/>
        </p:nvGrpSpPr>
        <p:grpSpPr>
          <a:xfrm>
            <a:off x="9865151" y="2063124"/>
            <a:ext cx="2257276" cy="3116282"/>
            <a:chOff x="9865151" y="1963734"/>
            <a:chExt cx="2257276" cy="3116282"/>
          </a:xfrm>
        </p:grpSpPr>
        <p:sp>
          <p:nvSpPr>
            <p:cNvPr id="4" name="TekstSylinder 3">
              <a:extLst>
                <a:ext uri="{FF2B5EF4-FFF2-40B4-BE49-F238E27FC236}">
                  <a16:creationId xmlns:a16="http://schemas.microsoft.com/office/drawing/2014/main" id="{4B5CD9AB-66F5-3BB3-182B-7B68E2B45A82}"/>
                </a:ext>
              </a:extLst>
            </p:cNvPr>
            <p:cNvSpPr txBox="1"/>
            <p:nvPr/>
          </p:nvSpPr>
          <p:spPr>
            <a:xfrm>
              <a:off x="9865151" y="4526018"/>
              <a:ext cx="2257276" cy="553998"/>
            </a:xfrm>
            <a:prstGeom prst="rect">
              <a:avLst/>
            </a:prstGeom>
            <a:noFill/>
            <a:ln>
              <a:noFill/>
            </a:ln>
          </p:spPr>
          <p:txBody>
            <a:bodyPr wrap="square">
              <a:spAutoFit/>
            </a:bodyPr>
            <a:lstStyle/>
            <a:p>
              <a:r>
                <a:rPr lang="en-US" sz="1000" dirty="0"/>
                <a:t>17th century representation of consciousness by </a:t>
              </a:r>
              <a:r>
                <a:rPr lang="en-US" sz="1000" dirty="0">
                  <a:hlinkClick r:id="rId2" tooltip="Robert Fludd"/>
                </a:rPr>
                <a:t>Robert Fludd</a:t>
              </a:r>
              <a:r>
                <a:rPr lang="en-US" sz="1000" dirty="0"/>
                <a:t>, </a:t>
              </a:r>
              <a:r>
                <a:rPr lang="nb-NO" sz="1000" dirty="0" err="1">
                  <a:hlinkClick r:id="rId3"/>
                </a:rPr>
                <a:t>Consciousness</a:t>
              </a:r>
              <a:r>
                <a:rPr lang="nb-NO" sz="1000" dirty="0">
                  <a:hlinkClick r:id="rId3"/>
                </a:rPr>
                <a:t> - Wikipedia</a:t>
              </a:r>
              <a:endParaRPr lang="nb-NO" sz="1000" dirty="0"/>
            </a:p>
          </p:txBody>
        </p:sp>
        <p:pic>
          <p:nvPicPr>
            <p:cNvPr id="6" name="Bilde 5">
              <a:extLst>
                <a:ext uri="{FF2B5EF4-FFF2-40B4-BE49-F238E27FC236}">
                  <a16:creationId xmlns:a16="http://schemas.microsoft.com/office/drawing/2014/main" id="{BD037A3E-7530-870A-410C-A47791D3FDD9}"/>
                </a:ext>
              </a:extLst>
            </p:cNvPr>
            <p:cNvPicPr>
              <a:picLocks noChangeAspect="1"/>
            </p:cNvPicPr>
            <p:nvPr/>
          </p:nvPicPr>
          <p:blipFill>
            <a:blip r:embed="rId4"/>
            <a:stretch>
              <a:fillRect/>
            </a:stretch>
          </p:blipFill>
          <p:spPr>
            <a:xfrm>
              <a:off x="9934724" y="1963734"/>
              <a:ext cx="1760988" cy="2562284"/>
            </a:xfrm>
            <a:prstGeom prst="rect">
              <a:avLst/>
            </a:prstGeom>
            <a:ln>
              <a:solidFill>
                <a:schemeClr val="accent1"/>
              </a:solidFill>
            </a:ln>
          </p:spPr>
        </p:pic>
      </p:grpSp>
    </p:spTree>
    <p:extLst>
      <p:ext uri="{BB962C8B-B14F-4D97-AF65-F5344CB8AC3E}">
        <p14:creationId xmlns:p14="http://schemas.microsoft.com/office/powerpoint/2010/main" val="3123047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uppe 4">
            <a:extLst>
              <a:ext uri="{FF2B5EF4-FFF2-40B4-BE49-F238E27FC236}">
                <a16:creationId xmlns:a16="http://schemas.microsoft.com/office/drawing/2014/main" id="{115B5670-39C9-65DD-DDF4-FA4664EF73C0}"/>
              </a:ext>
            </a:extLst>
          </p:cNvPr>
          <p:cNvGrpSpPr/>
          <p:nvPr/>
        </p:nvGrpSpPr>
        <p:grpSpPr>
          <a:xfrm>
            <a:off x="3496776" y="303361"/>
            <a:ext cx="3801856" cy="3644264"/>
            <a:chOff x="953376" y="2812587"/>
            <a:chExt cx="3801856" cy="3644264"/>
          </a:xfrm>
        </p:grpSpPr>
        <p:grpSp>
          <p:nvGrpSpPr>
            <p:cNvPr id="22" name="Gruppe 21">
              <a:extLst>
                <a:ext uri="{FF2B5EF4-FFF2-40B4-BE49-F238E27FC236}">
                  <a16:creationId xmlns:a16="http://schemas.microsoft.com/office/drawing/2014/main" id="{5D3A5932-5F59-1C16-A9CE-13EC0BA613C1}"/>
                </a:ext>
              </a:extLst>
            </p:cNvPr>
            <p:cNvGrpSpPr/>
            <p:nvPr/>
          </p:nvGrpSpPr>
          <p:grpSpPr>
            <a:xfrm>
              <a:off x="953376" y="3131155"/>
              <a:ext cx="3801856" cy="3325696"/>
              <a:chOff x="6208302" y="3207965"/>
              <a:chExt cx="3801856" cy="3325696"/>
            </a:xfrm>
          </p:grpSpPr>
          <p:pic>
            <p:nvPicPr>
              <p:cNvPr id="21" name="Picture 3">
                <a:extLst>
                  <a:ext uri="{FF2B5EF4-FFF2-40B4-BE49-F238E27FC236}">
                    <a16:creationId xmlns:a16="http://schemas.microsoft.com/office/drawing/2014/main" id="{7492E8B2-B783-91A0-B68A-07242006C5A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4908"/>
              <a:stretch>
                <a:fillRect/>
              </a:stretch>
            </p:blipFill>
            <p:spPr bwMode="auto">
              <a:xfrm>
                <a:off x="6208302" y="3207965"/>
                <a:ext cx="3801856" cy="33256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10" name="Gruppe 9">
                <a:extLst>
                  <a:ext uri="{FF2B5EF4-FFF2-40B4-BE49-F238E27FC236}">
                    <a16:creationId xmlns:a16="http://schemas.microsoft.com/office/drawing/2014/main" id="{75AE6256-505D-4A0D-2317-EADC24DFA227}"/>
                  </a:ext>
                </a:extLst>
              </p:cNvPr>
              <p:cNvGrpSpPr/>
              <p:nvPr/>
            </p:nvGrpSpPr>
            <p:grpSpPr>
              <a:xfrm>
                <a:off x="8893304" y="3463070"/>
                <a:ext cx="927268" cy="251880"/>
                <a:chOff x="8886773" y="3479350"/>
                <a:chExt cx="927268" cy="251880"/>
              </a:xfrm>
            </p:grpSpPr>
            <p:sp>
              <p:nvSpPr>
                <p:cNvPr id="15" name="Ellipse 14">
                  <a:extLst>
                    <a:ext uri="{FF2B5EF4-FFF2-40B4-BE49-F238E27FC236}">
                      <a16:creationId xmlns:a16="http://schemas.microsoft.com/office/drawing/2014/main" id="{796AFC73-02F1-B07E-CD21-AE5933221ACF}"/>
                    </a:ext>
                  </a:extLst>
                </p:cNvPr>
                <p:cNvSpPr/>
                <p:nvPr/>
              </p:nvSpPr>
              <p:spPr>
                <a:xfrm rot="2288508">
                  <a:off x="8940235" y="3479350"/>
                  <a:ext cx="658937" cy="213084"/>
                </a:xfrm>
                <a:prstGeom prst="ellipse">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solidFill>
                      <a:srgbClr val="4409FF"/>
                    </a:solidFill>
                  </a:endParaRPr>
                </a:p>
              </p:txBody>
            </p:sp>
            <p:sp>
              <p:nvSpPr>
                <p:cNvPr id="13" name="TekstSylinder 12">
                  <a:extLst>
                    <a:ext uri="{FF2B5EF4-FFF2-40B4-BE49-F238E27FC236}">
                      <a16:creationId xmlns:a16="http://schemas.microsoft.com/office/drawing/2014/main" id="{9A1C1382-4586-0305-9F75-06B9A018A95B}"/>
                    </a:ext>
                  </a:extLst>
                </p:cNvPr>
                <p:cNvSpPr txBox="1"/>
                <p:nvPr/>
              </p:nvSpPr>
              <p:spPr>
                <a:xfrm rot="2385513">
                  <a:off x="8886773" y="3577342"/>
                  <a:ext cx="927268" cy="153888"/>
                </a:xfrm>
                <a:prstGeom prst="rect">
                  <a:avLst/>
                </a:prstGeom>
                <a:noFill/>
              </p:spPr>
              <p:txBody>
                <a:bodyPr wrap="square" rtlCol="0">
                  <a:spAutoFit/>
                </a:bodyPr>
                <a:lstStyle/>
                <a:p>
                  <a:r>
                    <a:rPr lang="en-US" sz="400" dirty="0">
                      <a:solidFill>
                        <a:schemeClr val="bg1"/>
                      </a:solidFill>
                    </a:rPr>
                    <a:t>Anterior cingulate (ACC)</a:t>
                  </a:r>
                  <a:endParaRPr lang="nb-NO" sz="400" dirty="0">
                    <a:solidFill>
                      <a:schemeClr val="bg1"/>
                    </a:solidFill>
                  </a:endParaRPr>
                </a:p>
              </p:txBody>
            </p:sp>
          </p:grpSp>
        </p:grpSp>
        <p:sp>
          <p:nvSpPr>
            <p:cNvPr id="26" name="TekstSylinder 25">
              <a:extLst>
                <a:ext uri="{FF2B5EF4-FFF2-40B4-BE49-F238E27FC236}">
                  <a16:creationId xmlns:a16="http://schemas.microsoft.com/office/drawing/2014/main" id="{509DB5ED-5693-3443-C19E-A0A4CF5BCA05}"/>
                </a:ext>
              </a:extLst>
            </p:cNvPr>
            <p:cNvSpPr txBox="1"/>
            <p:nvPr/>
          </p:nvSpPr>
          <p:spPr>
            <a:xfrm>
              <a:off x="1679546" y="2812587"/>
              <a:ext cx="2793665" cy="307777"/>
            </a:xfrm>
            <a:prstGeom prst="rect">
              <a:avLst/>
            </a:prstGeom>
            <a:noFill/>
          </p:spPr>
          <p:txBody>
            <a:bodyPr wrap="square" rtlCol="0">
              <a:spAutoFit/>
            </a:bodyPr>
            <a:lstStyle/>
            <a:p>
              <a:r>
                <a:rPr lang="en-US" sz="1400" b="1" dirty="0"/>
                <a:t>Extrinsic Mode Network (EMN)</a:t>
              </a:r>
              <a:endParaRPr lang="nb-NO" sz="1400" b="1" dirty="0"/>
            </a:p>
          </p:txBody>
        </p:sp>
        <p:sp>
          <p:nvSpPr>
            <p:cNvPr id="6" name="TextBox 5"/>
            <p:cNvSpPr txBox="1"/>
            <p:nvPr/>
          </p:nvSpPr>
          <p:spPr>
            <a:xfrm>
              <a:off x="2707683" y="5197030"/>
              <a:ext cx="1813009" cy="938719"/>
            </a:xfrm>
            <a:prstGeom prst="rect">
              <a:avLst/>
            </a:prstGeom>
            <a:noFill/>
            <a:ln>
              <a:noFill/>
            </a:ln>
          </p:spPr>
          <p:txBody>
            <a:bodyPr wrap="square" rtlCol="0">
              <a:spAutoFit/>
            </a:bodyPr>
            <a:lstStyle/>
            <a:p>
              <a:pPr>
                <a:buClr>
                  <a:schemeClr val="tx1"/>
                </a:buClr>
                <a:buSzPct val="175000"/>
              </a:pPr>
              <a:r>
                <a:rPr lang="nb-NO" sz="800" i="1" dirty="0">
                  <a:solidFill>
                    <a:schemeClr val="bg1"/>
                  </a:solidFill>
                  <a:cs typeface="Times New Roman" panose="02020603050405020304" pitchFamily="18" charset="0"/>
                </a:rPr>
                <a:t>The EMN is an </a:t>
              </a:r>
              <a:r>
                <a:rPr lang="nb-NO" sz="800" i="1" dirty="0" err="1">
                  <a:solidFill>
                    <a:schemeClr val="bg1"/>
                  </a:solidFill>
                  <a:cs typeface="Times New Roman" panose="02020603050405020304" pitchFamily="18" charset="0"/>
                </a:rPr>
                <a:t>externally</a:t>
              </a:r>
              <a:r>
                <a:rPr lang="nb-NO" sz="800" i="1" dirty="0">
                  <a:solidFill>
                    <a:schemeClr val="bg1"/>
                  </a:solidFill>
                  <a:cs typeface="Times New Roman" panose="02020603050405020304" pitchFamily="18" charset="0"/>
                </a:rPr>
                <a:t> </a:t>
              </a:r>
              <a:r>
                <a:rPr lang="nb-NO" sz="800" i="1" dirty="0" err="1">
                  <a:solidFill>
                    <a:schemeClr val="bg1"/>
                  </a:solidFill>
                  <a:cs typeface="Times New Roman" panose="02020603050405020304" pitchFamily="18" charset="0"/>
                </a:rPr>
                <a:t>directed</a:t>
              </a:r>
              <a:r>
                <a:rPr lang="nb-NO" sz="800" i="1" dirty="0">
                  <a:solidFill>
                    <a:schemeClr val="bg1"/>
                  </a:solidFill>
                  <a:cs typeface="Times New Roman" panose="02020603050405020304" pitchFamily="18" charset="0"/>
                </a:rPr>
                <a:t>, </a:t>
              </a:r>
              <a:r>
                <a:rPr lang="nb-NO" sz="800" i="1" dirty="0" err="1">
                  <a:solidFill>
                    <a:schemeClr val="bg1"/>
                  </a:solidFill>
                  <a:cs typeface="Times New Roman" panose="02020603050405020304" pitchFamily="18" charset="0"/>
                </a:rPr>
                <a:t>task</a:t>
              </a:r>
              <a:r>
                <a:rPr lang="nb-NO" sz="800" i="1" dirty="0">
                  <a:solidFill>
                    <a:schemeClr val="bg1"/>
                  </a:solidFill>
                  <a:cs typeface="Times New Roman" panose="02020603050405020304" pitchFamily="18" charset="0"/>
                </a:rPr>
                <a:t>-positive </a:t>
              </a:r>
              <a:r>
                <a:rPr lang="nb-NO" sz="800" i="1" dirty="0" err="1">
                  <a:solidFill>
                    <a:schemeClr val="bg1"/>
                  </a:solidFill>
                  <a:cs typeface="Times New Roman" panose="02020603050405020304" pitchFamily="18" charset="0"/>
                </a:rPr>
                <a:t>cortical</a:t>
              </a:r>
              <a:r>
                <a:rPr lang="nb-NO" sz="800" i="1" dirty="0">
                  <a:solidFill>
                    <a:schemeClr val="bg1"/>
                  </a:solidFill>
                  <a:cs typeface="Times New Roman" panose="02020603050405020304" pitchFamily="18" charset="0"/>
                </a:rPr>
                <a:t> </a:t>
              </a:r>
              <a:r>
                <a:rPr lang="nb-NO" sz="800" i="1" dirty="0" err="1">
                  <a:solidFill>
                    <a:schemeClr val="bg1"/>
                  </a:solidFill>
                  <a:cs typeface="Times New Roman" panose="02020603050405020304" pitchFamily="18" charset="0"/>
                </a:rPr>
                <a:t>network</a:t>
              </a:r>
              <a:r>
                <a:rPr lang="nb-NO" sz="800" i="1" dirty="0">
                  <a:solidFill>
                    <a:schemeClr val="bg1"/>
                  </a:solidFill>
                  <a:cs typeface="Times New Roman" panose="02020603050405020304" pitchFamily="18" charset="0"/>
                </a:rPr>
                <a:t>, up-</a:t>
              </a:r>
              <a:r>
                <a:rPr lang="nb-NO" sz="800" i="1" dirty="0" err="1">
                  <a:solidFill>
                    <a:schemeClr val="bg1"/>
                  </a:solidFill>
                  <a:cs typeface="Times New Roman" panose="02020603050405020304" pitchFamily="18" charset="0"/>
                </a:rPr>
                <a:t>regulated</a:t>
              </a:r>
              <a:r>
                <a:rPr lang="nb-NO" sz="800" i="1" dirty="0">
                  <a:solidFill>
                    <a:schemeClr val="bg1"/>
                  </a:solidFill>
                  <a:cs typeface="Times New Roman" panose="02020603050405020304" pitchFamily="18" charset="0"/>
                </a:rPr>
                <a:t> in </a:t>
              </a:r>
              <a:r>
                <a:rPr lang="nb-NO" sz="800" i="1" dirty="0" err="1">
                  <a:solidFill>
                    <a:schemeClr val="bg1"/>
                  </a:solidFill>
                  <a:cs typeface="Times New Roman" panose="02020603050405020304" pitchFamily="18" charset="0"/>
                </a:rPr>
                <a:t>situations</a:t>
              </a:r>
              <a:r>
                <a:rPr lang="nb-NO" sz="800" i="1" dirty="0">
                  <a:solidFill>
                    <a:schemeClr val="bg1"/>
                  </a:solidFill>
                  <a:cs typeface="Times New Roman" panose="02020603050405020304" pitchFamily="18" charset="0"/>
                </a:rPr>
                <a:t> </a:t>
              </a:r>
              <a:r>
                <a:rPr lang="nb-NO" sz="800" i="1" dirty="0" err="1">
                  <a:solidFill>
                    <a:schemeClr val="bg1"/>
                  </a:solidFill>
                  <a:cs typeface="Times New Roman" panose="02020603050405020304" pitchFamily="18" charset="0"/>
                </a:rPr>
                <a:t>with</a:t>
              </a:r>
              <a:r>
                <a:rPr lang="nb-NO" sz="800" i="1" dirty="0">
                  <a:solidFill>
                    <a:schemeClr val="bg1"/>
                  </a:solidFill>
                  <a:cs typeface="Times New Roman" panose="02020603050405020304" pitchFamily="18" charset="0"/>
                </a:rPr>
                <a:t> </a:t>
              </a:r>
              <a:r>
                <a:rPr lang="nb-NO" sz="800" i="1" dirty="0" err="1">
                  <a:solidFill>
                    <a:schemeClr val="bg1"/>
                  </a:solidFill>
                  <a:cs typeface="Times New Roman" panose="02020603050405020304" pitchFamily="18" charset="0"/>
                </a:rPr>
                <a:t>allocation</a:t>
              </a:r>
              <a:r>
                <a:rPr lang="nb-NO" sz="800" i="1" dirty="0">
                  <a:solidFill>
                    <a:schemeClr val="bg1"/>
                  </a:solidFill>
                  <a:cs typeface="Times New Roman" panose="02020603050405020304" pitchFamily="18" charset="0"/>
                </a:rPr>
                <a:t> of </a:t>
              </a:r>
              <a:r>
                <a:rPr lang="nb-NO" sz="800" i="1" dirty="0" err="1">
                  <a:solidFill>
                    <a:schemeClr val="bg1"/>
                  </a:solidFill>
                  <a:cs typeface="Times New Roman" panose="02020603050405020304" pitchFamily="18" charset="0"/>
                </a:rPr>
                <a:t>cognitive</a:t>
              </a:r>
              <a:r>
                <a:rPr lang="nb-NO" sz="800" i="1" dirty="0">
                  <a:solidFill>
                    <a:schemeClr val="bg1"/>
                  </a:solidFill>
                  <a:cs typeface="Times New Roman" panose="02020603050405020304" pitchFamily="18" charset="0"/>
                </a:rPr>
                <a:t> </a:t>
              </a:r>
              <a:r>
                <a:rPr lang="nb-NO" sz="800" i="1" dirty="0" err="1">
                  <a:solidFill>
                    <a:schemeClr val="bg1"/>
                  </a:solidFill>
                  <a:cs typeface="Times New Roman" panose="02020603050405020304" pitchFamily="18" charset="0"/>
                </a:rPr>
                <a:t>resources</a:t>
              </a:r>
              <a:r>
                <a:rPr lang="nb-NO" sz="800" i="1" dirty="0">
                  <a:solidFill>
                    <a:schemeClr val="bg1"/>
                  </a:solidFill>
                  <a:cs typeface="Times New Roman" panose="02020603050405020304" pitchFamily="18" charset="0"/>
                </a:rPr>
                <a:t>, </a:t>
              </a:r>
              <a:r>
                <a:rPr lang="nb-NO" sz="800" i="1" dirty="0" err="1">
                  <a:solidFill>
                    <a:schemeClr val="bg1"/>
                  </a:solidFill>
                  <a:cs typeface="Times New Roman" panose="02020603050405020304" pitchFamily="18" charset="0"/>
                </a:rPr>
                <a:t>independent</a:t>
              </a:r>
              <a:r>
                <a:rPr lang="nb-NO" sz="800" i="1" dirty="0">
                  <a:solidFill>
                    <a:schemeClr val="bg1"/>
                  </a:solidFill>
                  <a:cs typeface="Times New Roman" panose="02020603050405020304" pitchFamily="18" charset="0"/>
                </a:rPr>
                <a:t> of the nature of the </a:t>
              </a:r>
              <a:r>
                <a:rPr lang="nb-NO" sz="800" i="1" dirty="0" err="1">
                  <a:solidFill>
                    <a:schemeClr val="bg1"/>
                  </a:solidFill>
                  <a:cs typeface="Times New Roman" panose="02020603050405020304" pitchFamily="18" charset="0"/>
                </a:rPr>
                <a:t>task</a:t>
              </a:r>
              <a:r>
                <a:rPr lang="nb-NO" sz="800" i="1" dirty="0">
                  <a:solidFill>
                    <a:schemeClr val="bg1"/>
                  </a:solidFill>
                  <a:cs typeface="Times New Roman" panose="02020603050405020304" pitchFamily="18" charset="0"/>
                </a:rPr>
                <a:t>. It is an </a:t>
              </a:r>
              <a:r>
                <a:rPr lang="nb-NO" sz="800" i="1" dirty="0" err="1">
                  <a:solidFill>
                    <a:schemeClr val="bg1"/>
                  </a:solidFill>
                  <a:cs typeface="Times New Roman" panose="02020603050405020304" pitchFamily="18" charset="0"/>
                </a:rPr>
                <a:t>effort</a:t>
              </a:r>
              <a:r>
                <a:rPr lang="nb-NO" sz="800" i="1" dirty="0">
                  <a:solidFill>
                    <a:schemeClr val="bg1"/>
                  </a:solidFill>
                  <a:cs typeface="Times New Roman" panose="02020603050405020304" pitchFamily="18" charset="0"/>
                </a:rPr>
                <a:t>-mode </a:t>
              </a:r>
              <a:r>
                <a:rPr lang="nb-NO" sz="700" i="1" dirty="0" err="1">
                  <a:solidFill>
                    <a:schemeClr val="bg1"/>
                  </a:solidFill>
                  <a:cs typeface="Times New Roman" panose="02020603050405020304" pitchFamily="18" charset="0"/>
                </a:rPr>
                <a:t>network</a:t>
              </a:r>
              <a:r>
                <a:rPr lang="nb-NO" sz="700" i="1" dirty="0">
                  <a:solidFill>
                    <a:schemeClr val="bg1"/>
                  </a:solidFill>
                  <a:cs typeface="Times New Roman" panose="02020603050405020304" pitchFamily="18" charset="0"/>
                </a:rPr>
                <a:t> (cf. Multiple </a:t>
              </a:r>
              <a:r>
                <a:rPr lang="nb-NO" sz="700" i="1" dirty="0" err="1">
                  <a:solidFill>
                    <a:schemeClr val="bg1"/>
                  </a:solidFill>
                  <a:cs typeface="Times New Roman" panose="02020603050405020304" pitchFamily="18" charset="0"/>
                </a:rPr>
                <a:t>Demand</a:t>
              </a:r>
              <a:r>
                <a:rPr lang="nb-NO" sz="700" i="1" dirty="0">
                  <a:solidFill>
                    <a:schemeClr val="bg1"/>
                  </a:solidFill>
                  <a:cs typeface="Times New Roman" panose="02020603050405020304" pitchFamily="18" charset="0"/>
                </a:rPr>
                <a:t> Network;  </a:t>
              </a:r>
              <a:r>
                <a:rPr lang="nb-NO" sz="700" i="1" dirty="0" err="1">
                  <a:solidFill>
                    <a:schemeClr val="bg1"/>
                  </a:solidFill>
                  <a:cs typeface="Times New Roman" panose="02020603050405020304" pitchFamily="18" charset="0"/>
                </a:rPr>
                <a:t>Execeutive</a:t>
              </a:r>
              <a:r>
                <a:rPr lang="nb-NO" sz="700" i="1" dirty="0">
                  <a:solidFill>
                    <a:schemeClr val="bg1"/>
                  </a:solidFill>
                  <a:cs typeface="Times New Roman" panose="02020603050405020304" pitchFamily="18" charset="0"/>
                </a:rPr>
                <a:t> Network)</a:t>
              </a:r>
              <a:endParaRPr lang="nb-NO" sz="800" i="1" dirty="0">
                <a:solidFill>
                  <a:schemeClr val="bg1"/>
                </a:solidFill>
                <a:cs typeface="Times New Roman" panose="02020603050405020304" pitchFamily="18" charset="0"/>
              </a:endParaRPr>
            </a:p>
          </p:txBody>
        </p:sp>
      </p:grpSp>
      <p:grpSp>
        <p:nvGrpSpPr>
          <p:cNvPr id="9" name="Gruppe 8">
            <a:extLst>
              <a:ext uri="{FF2B5EF4-FFF2-40B4-BE49-F238E27FC236}">
                <a16:creationId xmlns:a16="http://schemas.microsoft.com/office/drawing/2014/main" id="{745876F9-F9DD-BE6D-081A-0319425D6F29}"/>
              </a:ext>
            </a:extLst>
          </p:cNvPr>
          <p:cNvGrpSpPr/>
          <p:nvPr/>
        </p:nvGrpSpPr>
        <p:grpSpPr>
          <a:xfrm>
            <a:off x="7472099" y="285913"/>
            <a:ext cx="3621725" cy="3903591"/>
            <a:chOff x="6546105" y="2884951"/>
            <a:chExt cx="3868189" cy="3903591"/>
          </a:xfrm>
        </p:grpSpPr>
        <p:grpSp>
          <p:nvGrpSpPr>
            <p:cNvPr id="14" name="Gruppe 13">
              <a:extLst>
                <a:ext uri="{FF2B5EF4-FFF2-40B4-BE49-F238E27FC236}">
                  <a16:creationId xmlns:a16="http://schemas.microsoft.com/office/drawing/2014/main" id="{BDBA6EE2-B95E-2CBE-E6DA-4FCE09297F0B}"/>
                </a:ext>
              </a:extLst>
            </p:cNvPr>
            <p:cNvGrpSpPr/>
            <p:nvPr/>
          </p:nvGrpSpPr>
          <p:grpSpPr>
            <a:xfrm>
              <a:off x="6546105" y="3221869"/>
              <a:ext cx="3801856" cy="3320452"/>
              <a:chOff x="2114531" y="3059027"/>
              <a:chExt cx="3801856" cy="3320452"/>
            </a:xfrm>
          </p:grpSpPr>
          <p:pic>
            <p:nvPicPr>
              <p:cNvPr id="19" name="Picture 4">
                <a:extLst>
                  <a:ext uri="{FF2B5EF4-FFF2-40B4-BE49-F238E27FC236}">
                    <a16:creationId xmlns:a16="http://schemas.microsoft.com/office/drawing/2014/main" id="{35D8FBCE-B661-8CDE-7671-CA4A12C323A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14531" y="3059027"/>
                <a:ext cx="3801856" cy="33204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8" name="Gruppe 7">
                <a:extLst>
                  <a:ext uri="{FF2B5EF4-FFF2-40B4-BE49-F238E27FC236}">
                    <a16:creationId xmlns:a16="http://schemas.microsoft.com/office/drawing/2014/main" id="{27666736-9EDF-A9C9-B80F-7BE6FAA605D6}"/>
                  </a:ext>
                </a:extLst>
              </p:cNvPr>
              <p:cNvGrpSpPr/>
              <p:nvPr/>
            </p:nvGrpSpPr>
            <p:grpSpPr>
              <a:xfrm>
                <a:off x="4074864" y="3538123"/>
                <a:ext cx="702458" cy="252012"/>
                <a:chOff x="3813607" y="3528332"/>
                <a:chExt cx="702458" cy="252012"/>
              </a:xfrm>
            </p:grpSpPr>
            <p:sp>
              <p:nvSpPr>
                <p:cNvPr id="20" name="Ellipse 19">
                  <a:extLst>
                    <a:ext uri="{FF2B5EF4-FFF2-40B4-BE49-F238E27FC236}">
                      <a16:creationId xmlns:a16="http://schemas.microsoft.com/office/drawing/2014/main" id="{99612744-1400-2E77-E0DF-CDCF26212D83}"/>
                    </a:ext>
                  </a:extLst>
                </p:cNvPr>
                <p:cNvSpPr/>
                <p:nvPr/>
              </p:nvSpPr>
              <p:spPr>
                <a:xfrm rot="8251642">
                  <a:off x="3816100" y="3528332"/>
                  <a:ext cx="682310" cy="252012"/>
                </a:xfrm>
                <a:prstGeom prst="ellipse">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solidFill>
                      <a:srgbClr val="4409FF"/>
                    </a:solidFill>
                  </a:endParaRPr>
                </a:p>
              </p:txBody>
            </p:sp>
            <p:sp>
              <p:nvSpPr>
                <p:cNvPr id="18" name="TekstSylinder 17">
                  <a:extLst>
                    <a:ext uri="{FF2B5EF4-FFF2-40B4-BE49-F238E27FC236}">
                      <a16:creationId xmlns:a16="http://schemas.microsoft.com/office/drawing/2014/main" id="{B14DF49C-9383-4DBA-5E08-E0FD0D7B2140}"/>
                    </a:ext>
                  </a:extLst>
                </p:cNvPr>
                <p:cNvSpPr txBox="1"/>
                <p:nvPr/>
              </p:nvSpPr>
              <p:spPr>
                <a:xfrm rot="19454167">
                  <a:off x="3813607" y="3552654"/>
                  <a:ext cx="702458" cy="169277"/>
                </a:xfrm>
                <a:prstGeom prst="rect">
                  <a:avLst/>
                </a:prstGeom>
                <a:noFill/>
              </p:spPr>
              <p:txBody>
                <a:bodyPr wrap="square" rtlCol="0">
                  <a:spAutoFit/>
                </a:bodyPr>
                <a:lstStyle/>
                <a:p>
                  <a:r>
                    <a:rPr lang="en-US" sz="500" dirty="0">
                      <a:solidFill>
                        <a:schemeClr val="bg1"/>
                      </a:solidFill>
                    </a:rPr>
                    <a:t>PCC/Precuneus</a:t>
                  </a:r>
                  <a:endParaRPr lang="nb-NO" sz="500" dirty="0">
                    <a:solidFill>
                      <a:schemeClr val="bg1"/>
                    </a:solidFill>
                  </a:endParaRPr>
                </a:p>
              </p:txBody>
            </p:sp>
          </p:grpSp>
        </p:grpSp>
        <p:sp>
          <p:nvSpPr>
            <p:cNvPr id="25" name="TekstSylinder 24">
              <a:extLst>
                <a:ext uri="{FF2B5EF4-FFF2-40B4-BE49-F238E27FC236}">
                  <a16:creationId xmlns:a16="http://schemas.microsoft.com/office/drawing/2014/main" id="{8C409F68-45C7-525C-C7F2-BF4CEF86B5A7}"/>
                </a:ext>
              </a:extLst>
            </p:cNvPr>
            <p:cNvSpPr txBox="1"/>
            <p:nvPr/>
          </p:nvSpPr>
          <p:spPr>
            <a:xfrm>
              <a:off x="7081191" y="2884951"/>
              <a:ext cx="2793665" cy="307777"/>
            </a:xfrm>
            <a:prstGeom prst="rect">
              <a:avLst/>
            </a:prstGeom>
            <a:noFill/>
          </p:spPr>
          <p:txBody>
            <a:bodyPr wrap="square" rtlCol="0">
              <a:spAutoFit/>
            </a:bodyPr>
            <a:lstStyle/>
            <a:p>
              <a:r>
                <a:rPr lang="en-US" sz="1400" b="1" dirty="0"/>
                <a:t>Default Mode Network (DMN)</a:t>
              </a:r>
              <a:endParaRPr lang="nb-NO" sz="1400" b="1" dirty="0"/>
            </a:p>
          </p:txBody>
        </p:sp>
        <p:sp>
          <p:nvSpPr>
            <p:cNvPr id="28" name="TekstSylinder 27">
              <a:extLst>
                <a:ext uri="{FF2B5EF4-FFF2-40B4-BE49-F238E27FC236}">
                  <a16:creationId xmlns:a16="http://schemas.microsoft.com/office/drawing/2014/main" id="{711F7CAB-C9A6-7AED-698A-3CE2ECA5FDBB}"/>
                </a:ext>
              </a:extLst>
            </p:cNvPr>
            <p:cNvSpPr txBox="1"/>
            <p:nvPr/>
          </p:nvSpPr>
          <p:spPr>
            <a:xfrm>
              <a:off x="6612438" y="6542321"/>
              <a:ext cx="3801856" cy="246221"/>
            </a:xfrm>
            <a:prstGeom prst="rect">
              <a:avLst/>
            </a:prstGeom>
            <a:noFill/>
          </p:spPr>
          <p:txBody>
            <a:bodyPr wrap="square">
              <a:spAutoFit/>
            </a:bodyPr>
            <a:lstStyle/>
            <a:p>
              <a:r>
                <a:rPr lang="en-US" sz="500" b="0" i="0" dirty="0">
                  <a:solidFill>
                    <a:srgbClr val="000000"/>
                  </a:solidFill>
                  <a:effectLst/>
                </a:rPr>
                <a:t>Raichle ME, MacLeod AZ, Snyder AZ, Powers </a:t>
              </a:r>
              <a:r>
                <a:rPr lang="en-US" sz="500" b="0" i="0" dirty="0" err="1">
                  <a:solidFill>
                    <a:srgbClr val="000000"/>
                  </a:solidFill>
                  <a:effectLst/>
                </a:rPr>
                <a:t>WJ</a:t>
              </a:r>
              <a:r>
                <a:rPr lang="en-US" sz="500" b="0" i="0" dirty="0">
                  <a:solidFill>
                    <a:srgbClr val="000000"/>
                  </a:solidFill>
                  <a:effectLst/>
                </a:rPr>
                <a:t>, </a:t>
              </a:r>
              <a:r>
                <a:rPr lang="en-US" sz="500" b="0" i="0" dirty="0" err="1">
                  <a:solidFill>
                    <a:srgbClr val="000000"/>
                  </a:solidFill>
                  <a:effectLst/>
                </a:rPr>
                <a:t>Gusnard</a:t>
              </a:r>
              <a:r>
                <a:rPr lang="en-US" sz="500" b="0" i="0" dirty="0">
                  <a:solidFill>
                    <a:srgbClr val="000000"/>
                  </a:solidFill>
                  <a:effectLst/>
                </a:rPr>
                <a:t> DA, Shulman GL. 2001. A default mode of brain function</a:t>
              </a:r>
              <a:r>
                <a:rPr lang="en-US" sz="500" b="0" i="1" dirty="0">
                  <a:solidFill>
                    <a:srgbClr val="000000"/>
                  </a:solidFill>
                  <a:effectLst/>
                </a:rPr>
                <a:t>. PNAS, </a:t>
              </a:r>
              <a:r>
                <a:rPr lang="nb-NO" sz="500" dirty="0" err="1"/>
                <a:t>doi:10.1073</a:t>
              </a:r>
              <a:r>
                <a:rPr lang="nb-NO" sz="500" dirty="0"/>
                <a:t>/</a:t>
              </a:r>
              <a:r>
                <a:rPr lang="nb-NO" sz="500" dirty="0" err="1"/>
                <a:t>pnas.98.2.676</a:t>
              </a:r>
              <a:endParaRPr lang="nb-NO" sz="500" i="1" dirty="0"/>
            </a:p>
          </p:txBody>
        </p:sp>
        <p:sp>
          <p:nvSpPr>
            <p:cNvPr id="2" name="TextBox 5">
              <a:extLst>
                <a:ext uri="{FF2B5EF4-FFF2-40B4-BE49-F238E27FC236}">
                  <a16:creationId xmlns:a16="http://schemas.microsoft.com/office/drawing/2014/main" id="{75DADD62-0F1B-94A5-699D-C164545B17A8}"/>
                </a:ext>
              </a:extLst>
            </p:cNvPr>
            <p:cNvSpPr txBox="1"/>
            <p:nvPr/>
          </p:nvSpPr>
          <p:spPr>
            <a:xfrm>
              <a:off x="8334441" y="5314154"/>
              <a:ext cx="1742342" cy="954107"/>
            </a:xfrm>
            <a:prstGeom prst="rect">
              <a:avLst/>
            </a:prstGeom>
            <a:noFill/>
            <a:ln>
              <a:noFill/>
            </a:ln>
          </p:spPr>
          <p:txBody>
            <a:bodyPr wrap="square" rtlCol="0">
              <a:spAutoFit/>
            </a:bodyPr>
            <a:lstStyle/>
            <a:p>
              <a:r>
                <a:rPr lang="en-US" sz="800" i="1" dirty="0">
                  <a:solidFill>
                    <a:schemeClr val="bg1"/>
                  </a:solidFill>
                </a:rPr>
                <a:t>The DMN is an internally directed task-negative, self-referential cortical network; anti-correlated with task-positive networks, it is a resting-state network in the absence of cognitive tasks (but see recent developments)</a:t>
              </a:r>
              <a:endParaRPr lang="nb-NO" sz="800" i="1" dirty="0">
                <a:solidFill>
                  <a:schemeClr val="bg1"/>
                </a:solidFill>
              </a:endParaRPr>
            </a:p>
          </p:txBody>
        </p:sp>
      </p:grpSp>
      <p:grpSp>
        <p:nvGrpSpPr>
          <p:cNvPr id="17" name="Gruppe 16">
            <a:extLst>
              <a:ext uri="{FF2B5EF4-FFF2-40B4-BE49-F238E27FC236}">
                <a16:creationId xmlns:a16="http://schemas.microsoft.com/office/drawing/2014/main" id="{619F62B3-2553-CAAE-E97B-E3D7E41A2CB2}"/>
              </a:ext>
            </a:extLst>
          </p:cNvPr>
          <p:cNvGrpSpPr/>
          <p:nvPr/>
        </p:nvGrpSpPr>
        <p:grpSpPr>
          <a:xfrm>
            <a:off x="310864" y="685935"/>
            <a:ext cx="2895537" cy="1443409"/>
            <a:chOff x="3755923" y="1877961"/>
            <a:chExt cx="5496232" cy="3215149"/>
          </a:xfrm>
        </p:grpSpPr>
        <p:grpSp>
          <p:nvGrpSpPr>
            <p:cNvPr id="23" name="Gruppe 22">
              <a:extLst>
                <a:ext uri="{FF2B5EF4-FFF2-40B4-BE49-F238E27FC236}">
                  <a16:creationId xmlns:a16="http://schemas.microsoft.com/office/drawing/2014/main" id="{44AAA618-752D-65D7-C3F0-D8B4A4D0BC9D}"/>
                </a:ext>
              </a:extLst>
            </p:cNvPr>
            <p:cNvGrpSpPr/>
            <p:nvPr/>
          </p:nvGrpSpPr>
          <p:grpSpPr>
            <a:xfrm>
              <a:off x="3795253" y="1976489"/>
              <a:ext cx="5338916" cy="2998634"/>
              <a:chOff x="3795253" y="1976489"/>
              <a:chExt cx="5338916" cy="2998634"/>
            </a:xfrm>
          </p:grpSpPr>
          <p:pic>
            <p:nvPicPr>
              <p:cNvPr id="27" name="Bilde 26">
                <a:extLst>
                  <a:ext uri="{FF2B5EF4-FFF2-40B4-BE49-F238E27FC236}">
                    <a16:creationId xmlns:a16="http://schemas.microsoft.com/office/drawing/2014/main" id="{AB8D41E3-A77F-1F96-2250-E80010FCAC8B}"/>
                  </a:ext>
                </a:extLst>
              </p:cNvPr>
              <p:cNvPicPr>
                <a:picLocks noChangeAspect="1"/>
              </p:cNvPicPr>
              <p:nvPr/>
            </p:nvPicPr>
            <p:blipFill>
              <a:blip r:embed="rId5"/>
              <a:srcRect l="20429" t="35336" r="7424" b="19503"/>
              <a:stretch>
                <a:fillRect/>
              </a:stretch>
            </p:blipFill>
            <p:spPr>
              <a:xfrm>
                <a:off x="3795253" y="2418735"/>
                <a:ext cx="5338916" cy="1582994"/>
              </a:xfrm>
              <a:prstGeom prst="rect">
                <a:avLst/>
              </a:prstGeom>
            </p:spPr>
          </p:pic>
          <p:grpSp>
            <p:nvGrpSpPr>
              <p:cNvPr id="29" name="Gruppe 28">
                <a:extLst>
                  <a:ext uri="{FF2B5EF4-FFF2-40B4-BE49-F238E27FC236}">
                    <a16:creationId xmlns:a16="http://schemas.microsoft.com/office/drawing/2014/main" id="{B7DCCE8E-05EC-9FDF-BBDF-B96445BE40F2}"/>
                  </a:ext>
                </a:extLst>
              </p:cNvPr>
              <p:cNvGrpSpPr/>
              <p:nvPr/>
            </p:nvGrpSpPr>
            <p:grpSpPr>
              <a:xfrm>
                <a:off x="4103515" y="4001729"/>
                <a:ext cx="4912666" cy="973394"/>
                <a:chOff x="4218038" y="4079432"/>
                <a:chExt cx="5048234" cy="904117"/>
              </a:xfrm>
            </p:grpSpPr>
            <p:pic>
              <p:nvPicPr>
                <p:cNvPr id="32" name="Bilde 31">
                  <a:extLst>
                    <a:ext uri="{FF2B5EF4-FFF2-40B4-BE49-F238E27FC236}">
                      <a16:creationId xmlns:a16="http://schemas.microsoft.com/office/drawing/2014/main" id="{6A9A561E-AE2E-838D-B1DC-AB4F3C05BF07}"/>
                    </a:ext>
                  </a:extLst>
                </p:cNvPr>
                <p:cNvPicPr>
                  <a:picLocks noChangeAspect="1"/>
                </p:cNvPicPr>
                <p:nvPr/>
              </p:nvPicPr>
              <p:blipFill>
                <a:blip r:embed="rId6"/>
                <a:stretch>
                  <a:fillRect/>
                </a:stretch>
              </p:blipFill>
              <p:spPr>
                <a:xfrm>
                  <a:off x="4218038" y="4079432"/>
                  <a:ext cx="4996661" cy="904117"/>
                </a:xfrm>
                <a:prstGeom prst="rect">
                  <a:avLst/>
                </a:prstGeom>
              </p:spPr>
            </p:pic>
            <p:sp>
              <p:nvSpPr>
                <p:cNvPr id="33" name="Rektangel 32">
                  <a:extLst>
                    <a:ext uri="{FF2B5EF4-FFF2-40B4-BE49-F238E27FC236}">
                      <a16:creationId xmlns:a16="http://schemas.microsoft.com/office/drawing/2014/main" id="{424C82F7-9524-82F2-863C-595E7E3C8875}"/>
                    </a:ext>
                  </a:extLst>
                </p:cNvPr>
                <p:cNvSpPr/>
                <p:nvPr/>
              </p:nvSpPr>
              <p:spPr>
                <a:xfrm>
                  <a:off x="8573732" y="4833841"/>
                  <a:ext cx="692540" cy="1290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grpSp>
          <p:pic>
            <p:nvPicPr>
              <p:cNvPr id="31" name="Bilde 30">
                <a:extLst>
                  <a:ext uri="{FF2B5EF4-FFF2-40B4-BE49-F238E27FC236}">
                    <a16:creationId xmlns:a16="http://schemas.microsoft.com/office/drawing/2014/main" id="{7776E115-7962-E5D4-0276-52120DB162CE}"/>
                  </a:ext>
                </a:extLst>
              </p:cNvPr>
              <p:cNvPicPr>
                <a:picLocks noChangeAspect="1"/>
              </p:cNvPicPr>
              <p:nvPr/>
            </p:nvPicPr>
            <p:blipFill>
              <a:blip r:embed="rId7"/>
              <a:stretch>
                <a:fillRect/>
              </a:stretch>
            </p:blipFill>
            <p:spPr>
              <a:xfrm>
                <a:off x="4103515" y="1976489"/>
                <a:ext cx="4692891" cy="546128"/>
              </a:xfrm>
              <a:prstGeom prst="rect">
                <a:avLst/>
              </a:prstGeom>
            </p:spPr>
          </p:pic>
        </p:grpSp>
        <p:sp>
          <p:nvSpPr>
            <p:cNvPr id="24" name="Rektangel 23">
              <a:extLst>
                <a:ext uri="{FF2B5EF4-FFF2-40B4-BE49-F238E27FC236}">
                  <a16:creationId xmlns:a16="http://schemas.microsoft.com/office/drawing/2014/main" id="{DFBE796C-45BF-560B-B2E3-193F1FAB1781}"/>
                </a:ext>
              </a:extLst>
            </p:cNvPr>
            <p:cNvSpPr/>
            <p:nvPr/>
          </p:nvSpPr>
          <p:spPr>
            <a:xfrm>
              <a:off x="3755923" y="1877961"/>
              <a:ext cx="5496232" cy="321514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grpSp>
      <p:grpSp>
        <p:nvGrpSpPr>
          <p:cNvPr id="38" name="Gruppe 37">
            <a:extLst>
              <a:ext uri="{FF2B5EF4-FFF2-40B4-BE49-F238E27FC236}">
                <a16:creationId xmlns:a16="http://schemas.microsoft.com/office/drawing/2014/main" id="{F298C093-7A66-E81E-A518-0C4C4097122D}"/>
              </a:ext>
            </a:extLst>
          </p:cNvPr>
          <p:cNvGrpSpPr/>
          <p:nvPr/>
        </p:nvGrpSpPr>
        <p:grpSpPr>
          <a:xfrm>
            <a:off x="378577" y="2214105"/>
            <a:ext cx="2800453" cy="1394261"/>
            <a:chOff x="701484" y="2006852"/>
            <a:chExt cx="8037227" cy="3942484"/>
          </a:xfrm>
        </p:grpSpPr>
        <p:pic>
          <p:nvPicPr>
            <p:cNvPr id="39" name="Picture 7">
              <a:extLst>
                <a:ext uri="{FF2B5EF4-FFF2-40B4-BE49-F238E27FC236}">
                  <a16:creationId xmlns:a16="http://schemas.microsoft.com/office/drawing/2014/main" id="{4A71664E-BD25-CEDE-89D7-4D2889914A5A}"/>
                </a:ext>
              </a:extLst>
            </p:cNvPr>
            <p:cNvPicPr>
              <a:picLocks noChangeAspect="1"/>
            </p:cNvPicPr>
            <p:nvPr/>
          </p:nvPicPr>
          <p:blipFill rotWithShape="1">
            <a:blip r:embed="rId8"/>
            <a:srcRect r="1730"/>
            <a:stretch/>
          </p:blipFill>
          <p:spPr>
            <a:xfrm>
              <a:off x="701484" y="2006852"/>
              <a:ext cx="8037227" cy="3942484"/>
            </a:xfrm>
            <a:prstGeom prst="rect">
              <a:avLst/>
            </a:prstGeom>
          </p:spPr>
        </p:pic>
        <p:sp>
          <p:nvSpPr>
            <p:cNvPr id="40" name="Rektangel 39">
              <a:extLst>
                <a:ext uri="{FF2B5EF4-FFF2-40B4-BE49-F238E27FC236}">
                  <a16:creationId xmlns:a16="http://schemas.microsoft.com/office/drawing/2014/main" id="{9D0944F5-35AB-FBE8-2685-D288966F63F8}"/>
                </a:ext>
              </a:extLst>
            </p:cNvPr>
            <p:cNvSpPr/>
            <p:nvPr/>
          </p:nvSpPr>
          <p:spPr>
            <a:xfrm>
              <a:off x="5576308" y="4112025"/>
              <a:ext cx="1878683" cy="1440192"/>
            </a:xfrm>
            <a:prstGeom prst="rect">
              <a:avLst/>
            </a:prstGeom>
            <a:noFill/>
            <a:ln w="127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grpSp>
    </p:spTree>
    <p:extLst>
      <p:ext uri="{BB962C8B-B14F-4D97-AF65-F5344CB8AC3E}">
        <p14:creationId xmlns:p14="http://schemas.microsoft.com/office/powerpoint/2010/main" val="3046347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0-#ppt_w/2"/>
                                          </p:val>
                                        </p:tav>
                                        <p:tav tm="100000">
                                          <p:val>
                                            <p:strVal val="#ppt_x"/>
                                          </p:val>
                                        </p:tav>
                                      </p:tavLst>
                                    </p:anim>
                                    <p:anim calcmode="lin" valueType="num">
                                      <p:cBhvr additive="base">
                                        <p:cTn id="14" dur="500" fill="hold"/>
                                        <p:tgtEl>
                                          <p:spTgt spid="9"/>
                                        </p:tgtEl>
                                        <p:attrNameLst>
                                          <p:attrName>ppt_y</p:attrName>
                                        </p:attrNameLst>
                                      </p:cBhvr>
                                      <p:tavLst>
                                        <p:tav tm="0">
                                          <p:val>
                                            <p:strVal val="#ppt_y"/>
                                          </p:val>
                                        </p:tav>
                                        <p:tav tm="100000">
                                          <p:val>
                                            <p:strVal val="#ppt_y"/>
                                          </p:val>
                                        </p:tav>
                                      </p:tavLst>
                                    </p:anim>
                                  </p:childTnLst>
                                </p:cTn>
                              </p:par>
                              <p:par>
                                <p:cTn id="15" presetID="1" presetClass="exit" presetSubtype="0" fill="hold" nodeType="withEffect">
                                  <p:stCondLst>
                                    <p:cond delay="0"/>
                                  </p:stCondLst>
                                  <p:childTnLst>
                                    <p:set>
                                      <p:cBhvr>
                                        <p:cTn id="16" dur="1" fill="hold">
                                          <p:stCondLst>
                                            <p:cond delay="0"/>
                                          </p:stCondLst>
                                        </p:cTn>
                                        <p:tgtEl>
                                          <p:spTgt spid="5"/>
                                        </p:tgtEl>
                                        <p:attrNameLst>
                                          <p:attrName>style.visibility</p:attrName>
                                        </p:attrNameLst>
                                      </p:cBhvr>
                                      <p:to>
                                        <p:strVal val="hidden"/>
                                      </p:to>
                                    </p:set>
                                  </p:childTnLst>
                                </p:cTn>
                              </p:par>
                              <p:par>
                                <p:cTn id="17" presetID="1" presetClass="exit" presetSubtype="0" fill="hold" nodeType="withEffect">
                                  <p:stCondLst>
                                    <p:cond delay="0"/>
                                  </p:stCondLst>
                                  <p:childTnLst>
                                    <p:set>
                                      <p:cBhvr>
                                        <p:cTn id="18" dur="1" fill="hold">
                                          <p:stCondLst>
                                            <p:cond delay="0"/>
                                          </p:stCondLst>
                                        </p:cTn>
                                        <p:tgtEl>
                                          <p:spTgt spid="9"/>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17"/>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3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uppe 33">
            <a:extLst>
              <a:ext uri="{FF2B5EF4-FFF2-40B4-BE49-F238E27FC236}">
                <a16:creationId xmlns:a16="http://schemas.microsoft.com/office/drawing/2014/main" id="{9E641DD6-2D2B-F401-0F38-4F9E8466E580}"/>
              </a:ext>
            </a:extLst>
          </p:cNvPr>
          <p:cNvGrpSpPr/>
          <p:nvPr/>
        </p:nvGrpSpPr>
        <p:grpSpPr>
          <a:xfrm>
            <a:off x="2243539" y="3846973"/>
            <a:ext cx="9292186" cy="2029786"/>
            <a:chOff x="700543" y="4992044"/>
            <a:chExt cx="10915398" cy="1988962"/>
          </a:xfrm>
        </p:grpSpPr>
        <p:sp>
          <p:nvSpPr>
            <p:cNvPr id="7" name="Rektangel 6">
              <a:extLst>
                <a:ext uri="{FF2B5EF4-FFF2-40B4-BE49-F238E27FC236}">
                  <a16:creationId xmlns:a16="http://schemas.microsoft.com/office/drawing/2014/main" id="{41451564-F6A6-85B2-E5DF-F3260C3EC5E8}"/>
                </a:ext>
              </a:extLst>
            </p:cNvPr>
            <p:cNvSpPr/>
            <p:nvPr/>
          </p:nvSpPr>
          <p:spPr>
            <a:xfrm>
              <a:off x="700543" y="4992044"/>
              <a:ext cx="10915398" cy="1988962"/>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sz="2000" dirty="0"/>
            </a:p>
          </p:txBody>
        </p:sp>
        <p:sp>
          <p:nvSpPr>
            <p:cNvPr id="4" name="TekstSylinder 3">
              <a:extLst>
                <a:ext uri="{FF2B5EF4-FFF2-40B4-BE49-F238E27FC236}">
                  <a16:creationId xmlns:a16="http://schemas.microsoft.com/office/drawing/2014/main" id="{94652789-1F97-0107-4A16-080CE31EEDBB}"/>
                </a:ext>
              </a:extLst>
            </p:cNvPr>
            <p:cNvSpPr txBox="1"/>
            <p:nvPr/>
          </p:nvSpPr>
          <p:spPr>
            <a:xfrm>
              <a:off x="1093875" y="5127004"/>
              <a:ext cx="9875798" cy="1719042"/>
            </a:xfrm>
            <a:prstGeom prst="rect">
              <a:avLst/>
            </a:prstGeom>
            <a:noFill/>
          </p:spPr>
          <p:txBody>
            <a:bodyPr wrap="square" rtlCol="0">
              <a:spAutoFit/>
            </a:bodyPr>
            <a:lstStyle/>
            <a:p>
              <a:pPr marL="171450" indent="-171450">
                <a:buFont typeface="Arial" panose="020B0604020202020204" pitchFamily="34" charset="0"/>
                <a:buChar char="•"/>
              </a:pPr>
              <a:r>
                <a:rPr lang="en-US" dirty="0"/>
                <a:t>If there are unique neural correlates of consciousness (and that may be the case), I see this as the dynamic interplay across time of</a:t>
              </a:r>
              <a:r>
                <a:rPr lang="en-US" dirty="0">
                  <a:solidFill>
                    <a:srgbClr val="4409FF"/>
                  </a:solidFill>
                </a:rPr>
                <a:t> </a:t>
              </a:r>
              <a:r>
                <a:rPr lang="en-US" dirty="0"/>
                <a:t>a few large-scale networks, dancing with each other like waves on an ocean, where “large-scale” means distributed anatomy across the brain.</a:t>
              </a:r>
            </a:p>
            <a:p>
              <a:pPr marL="171450" indent="-171450">
                <a:buFont typeface="Arial" panose="020B0604020202020204" pitchFamily="34" charset="0"/>
                <a:buChar char="•"/>
              </a:pPr>
              <a:r>
                <a:rPr lang="en-US" dirty="0"/>
                <a:t> Such large-scale networks may follow the principle of self-organization, from which consciousness and cognition may arise (cf. the work by </a:t>
              </a:r>
              <a:r>
                <a:rPr lang="en-US" dirty="0" err="1"/>
                <a:t>E.K</a:t>
              </a:r>
              <a:r>
                <a:rPr lang="en-US" dirty="0"/>
                <a:t>. Miller)</a:t>
              </a:r>
              <a:endParaRPr lang="nb-NO" dirty="0"/>
            </a:p>
          </p:txBody>
        </p:sp>
      </p:grpSp>
      <p:grpSp>
        <p:nvGrpSpPr>
          <p:cNvPr id="36" name="Gruppe 35">
            <a:extLst>
              <a:ext uri="{FF2B5EF4-FFF2-40B4-BE49-F238E27FC236}">
                <a16:creationId xmlns:a16="http://schemas.microsoft.com/office/drawing/2014/main" id="{7B23D8AF-7502-9E8F-F535-BE9B87134CEE}"/>
              </a:ext>
            </a:extLst>
          </p:cNvPr>
          <p:cNvGrpSpPr/>
          <p:nvPr/>
        </p:nvGrpSpPr>
        <p:grpSpPr>
          <a:xfrm>
            <a:off x="4037501" y="1238575"/>
            <a:ext cx="5054414" cy="2459350"/>
            <a:chOff x="3374367" y="4940145"/>
            <a:chExt cx="4558985" cy="2116638"/>
          </a:xfrm>
        </p:grpSpPr>
        <p:pic>
          <p:nvPicPr>
            <p:cNvPr id="11" name="Bilde 10">
              <a:extLst>
                <a:ext uri="{FF2B5EF4-FFF2-40B4-BE49-F238E27FC236}">
                  <a16:creationId xmlns:a16="http://schemas.microsoft.com/office/drawing/2014/main" id="{BE051FB6-1BAF-0E1D-214B-99DB1EFCAAD7}"/>
                </a:ext>
              </a:extLst>
            </p:cNvPr>
            <p:cNvPicPr>
              <a:picLocks noChangeAspect="1"/>
            </p:cNvPicPr>
            <p:nvPr/>
          </p:nvPicPr>
          <p:blipFill>
            <a:blip r:embed="rId2"/>
            <a:srcRect l="66248" t="2924" r="628" b="2924"/>
            <a:stretch/>
          </p:blipFill>
          <p:spPr>
            <a:xfrm>
              <a:off x="6360749" y="4952873"/>
              <a:ext cx="1572603" cy="1837220"/>
            </a:xfrm>
            <a:prstGeom prst="rect">
              <a:avLst/>
            </a:prstGeom>
          </p:spPr>
        </p:pic>
        <p:pic>
          <p:nvPicPr>
            <p:cNvPr id="16" name="Bilde 15">
              <a:extLst>
                <a:ext uri="{FF2B5EF4-FFF2-40B4-BE49-F238E27FC236}">
                  <a16:creationId xmlns:a16="http://schemas.microsoft.com/office/drawing/2014/main" id="{7B462D6C-2BCB-3235-74DB-37F06874DFEE}"/>
                </a:ext>
              </a:extLst>
            </p:cNvPr>
            <p:cNvPicPr>
              <a:picLocks noChangeAspect="1"/>
            </p:cNvPicPr>
            <p:nvPr/>
          </p:nvPicPr>
          <p:blipFill>
            <a:blip r:embed="rId2"/>
            <a:srcRect t="2924" r="38848" b="2924"/>
            <a:stretch/>
          </p:blipFill>
          <p:spPr>
            <a:xfrm>
              <a:off x="3374367" y="4940145"/>
              <a:ext cx="2973176" cy="1994229"/>
            </a:xfrm>
            <a:prstGeom prst="rect">
              <a:avLst/>
            </a:prstGeom>
          </p:spPr>
        </p:pic>
        <p:sp>
          <p:nvSpPr>
            <p:cNvPr id="35" name="Rektangel 34">
              <a:extLst>
                <a:ext uri="{FF2B5EF4-FFF2-40B4-BE49-F238E27FC236}">
                  <a16:creationId xmlns:a16="http://schemas.microsoft.com/office/drawing/2014/main" id="{8F0D2A5C-64C3-2107-459B-8D95DEB65A9D}"/>
                </a:ext>
              </a:extLst>
            </p:cNvPr>
            <p:cNvSpPr/>
            <p:nvPr/>
          </p:nvSpPr>
          <p:spPr>
            <a:xfrm>
              <a:off x="3374367" y="4940145"/>
              <a:ext cx="4558985" cy="211663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grpSp>
    </p:spTree>
    <p:extLst>
      <p:ext uri="{BB962C8B-B14F-4D97-AF65-F5344CB8AC3E}">
        <p14:creationId xmlns:p14="http://schemas.microsoft.com/office/powerpoint/2010/main" val="1407392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500" fill="hold"/>
                                        <p:tgtEl>
                                          <p:spTgt spid="36"/>
                                        </p:tgtEl>
                                        <p:attrNameLst>
                                          <p:attrName>ppt_x</p:attrName>
                                        </p:attrNameLst>
                                      </p:cBhvr>
                                      <p:tavLst>
                                        <p:tav tm="0">
                                          <p:val>
                                            <p:strVal val="0-#ppt_w/2"/>
                                          </p:val>
                                        </p:tav>
                                        <p:tav tm="100000">
                                          <p:val>
                                            <p:strVal val="#ppt_x"/>
                                          </p:val>
                                        </p:tav>
                                      </p:tavLst>
                                    </p:anim>
                                    <p:anim calcmode="lin" valueType="num">
                                      <p:cBhvr additive="base">
                                        <p:cTn id="8" dur="500" fill="hold"/>
                                        <p:tgtEl>
                                          <p:spTgt spid="36"/>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500" fill="hold"/>
                                        <p:tgtEl>
                                          <p:spTgt spid="34"/>
                                        </p:tgtEl>
                                        <p:attrNameLst>
                                          <p:attrName>ppt_x</p:attrName>
                                        </p:attrNameLst>
                                      </p:cBhvr>
                                      <p:tavLst>
                                        <p:tav tm="0">
                                          <p:val>
                                            <p:strVal val="0-#ppt_w/2"/>
                                          </p:val>
                                        </p:tav>
                                        <p:tav tm="100000">
                                          <p:val>
                                            <p:strVal val="#ppt_x"/>
                                          </p:val>
                                        </p:tav>
                                      </p:tavLst>
                                    </p:anim>
                                    <p:anim calcmode="lin" valueType="num">
                                      <p:cBhvr additive="base">
                                        <p:cTn id="12" dur="500" fill="hold"/>
                                        <p:tgtEl>
                                          <p:spTgt spid="3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E0DF31-FFB5-613D-4EF3-3BEFD0D41590}"/>
            </a:ext>
          </a:extLst>
        </p:cNvPr>
        <p:cNvGrpSpPr/>
        <p:nvPr/>
      </p:nvGrpSpPr>
      <p:grpSpPr>
        <a:xfrm>
          <a:off x="0" y="0"/>
          <a:ext cx="0" cy="0"/>
          <a:chOff x="0" y="0"/>
          <a:chExt cx="0" cy="0"/>
        </a:xfrm>
      </p:grpSpPr>
      <p:pic>
        <p:nvPicPr>
          <p:cNvPr id="2" name="emn_dmn_fir (1) w time-scale">
            <a:hlinkClick r:id="" action="ppaction://media"/>
            <a:extLst>
              <a:ext uri="{FF2B5EF4-FFF2-40B4-BE49-F238E27FC236}">
                <a16:creationId xmlns:a16="http://schemas.microsoft.com/office/drawing/2014/main" id="{5B59C9DD-2E08-2B88-EA27-E8BCE9A9731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26138" y="140381"/>
            <a:ext cx="9482502" cy="5830520"/>
          </a:xfrm>
          <a:prstGeom prst="rect">
            <a:avLst/>
          </a:prstGeom>
        </p:spPr>
      </p:pic>
      <p:sp>
        <p:nvSpPr>
          <p:cNvPr id="16" name="TextBox 3">
            <a:extLst>
              <a:ext uri="{FF2B5EF4-FFF2-40B4-BE49-F238E27FC236}">
                <a16:creationId xmlns:a16="http://schemas.microsoft.com/office/drawing/2014/main" id="{DACC8BF6-7434-40A9-3DBD-54BC7C879AAC}"/>
              </a:ext>
            </a:extLst>
          </p:cNvPr>
          <p:cNvSpPr txBox="1"/>
          <p:nvPr/>
        </p:nvSpPr>
        <p:spPr>
          <a:xfrm>
            <a:off x="1773504" y="679350"/>
            <a:ext cx="1326747" cy="415498"/>
          </a:xfrm>
          <a:prstGeom prst="rect">
            <a:avLst/>
          </a:prstGeom>
          <a:noFill/>
        </p:spPr>
        <p:txBody>
          <a:bodyPr wrap="square" rtlCol="0">
            <a:spAutoFit/>
          </a:bodyPr>
          <a:lstStyle/>
          <a:p>
            <a:r>
              <a:rPr lang="nb-NO" sz="1050" b="1" dirty="0">
                <a:solidFill>
                  <a:srgbClr val="0000FF"/>
                </a:solidFill>
                <a:cs typeface="Times New Roman" panose="02020603050405020304" pitchFamily="18" charset="0"/>
              </a:rPr>
              <a:t>Blue</a:t>
            </a:r>
            <a:r>
              <a:rPr lang="nb-NO" sz="1050" b="1" dirty="0">
                <a:cs typeface="Times New Roman" panose="02020603050405020304" pitchFamily="18" charset="0"/>
              </a:rPr>
              <a:t> </a:t>
            </a:r>
            <a:r>
              <a:rPr lang="nb-NO" sz="1050" b="1" dirty="0">
                <a:solidFill>
                  <a:schemeClr val="bg1"/>
                </a:solidFill>
                <a:cs typeface="Times New Roman" panose="02020603050405020304" pitchFamily="18" charset="0"/>
              </a:rPr>
              <a:t>= DMN </a:t>
            </a:r>
          </a:p>
          <a:p>
            <a:r>
              <a:rPr lang="nb-NO" sz="1050" b="1" dirty="0">
                <a:solidFill>
                  <a:srgbClr val="FF0000"/>
                </a:solidFill>
                <a:cs typeface="Times New Roman" panose="02020603050405020304" pitchFamily="18" charset="0"/>
              </a:rPr>
              <a:t>Red </a:t>
            </a:r>
            <a:r>
              <a:rPr lang="nb-NO" sz="1050" b="1" dirty="0">
                <a:solidFill>
                  <a:schemeClr val="bg1"/>
                </a:solidFill>
                <a:cs typeface="Times New Roman" panose="02020603050405020304" pitchFamily="18" charset="0"/>
              </a:rPr>
              <a:t> = EMN</a:t>
            </a:r>
          </a:p>
        </p:txBody>
      </p:sp>
      <p:sp>
        <p:nvSpPr>
          <p:cNvPr id="3" name="TextBox 3">
            <a:extLst>
              <a:ext uri="{FF2B5EF4-FFF2-40B4-BE49-F238E27FC236}">
                <a16:creationId xmlns:a16="http://schemas.microsoft.com/office/drawing/2014/main" id="{81A0C545-F7B3-28CF-927F-8CDB18B13A09}"/>
              </a:ext>
            </a:extLst>
          </p:cNvPr>
          <p:cNvSpPr txBox="1"/>
          <p:nvPr/>
        </p:nvSpPr>
        <p:spPr>
          <a:xfrm>
            <a:off x="8591286" y="1094848"/>
            <a:ext cx="1933024" cy="461665"/>
          </a:xfrm>
          <a:prstGeom prst="rect">
            <a:avLst/>
          </a:prstGeom>
          <a:noFill/>
        </p:spPr>
        <p:txBody>
          <a:bodyPr wrap="square" rtlCol="0">
            <a:spAutoFit/>
          </a:bodyPr>
          <a:lstStyle/>
          <a:p>
            <a:pPr algn="ctr"/>
            <a:r>
              <a:rPr lang="nb-NO" sz="800" dirty="0" err="1">
                <a:solidFill>
                  <a:srgbClr val="FFFFFF"/>
                </a:solidFill>
                <a:latin typeface="Times New Roman" panose="02020603050405020304" pitchFamily="18" charset="0"/>
                <a:cs typeface="Times New Roman" panose="02020603050405020304" pitchFamily="18" charset="0"/>
              </a:rPr>
              <a:t>Animation</a:t>
            </a:r>
            <a:r>
              <a:rPr lang="nb-NO" sz="800" dirty="0">
                <a:solidFill>
                  <a:srgbClr val="FFFFFF"/>
                </a:solidFill>
                <a:latin typeface="Times New Roman" panose="02020603050405020304" pitchFamily="18" charset="0"/>
                <a:cs typeface="Times New Roman" panose="02020603050405020304" pitchFamily="18" charset="0"/>
              </a:rPr>
              <a:t> by Alexander Craven and Kenneth Hugdahl, Bergen fMRI Group</a:t>
            </a:r>
          </a:p>
          <a:p>
            <a:pPr algn="ctr"/>
            <a:endParaRPr lang="nb-NO" sz="800" dirty="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2747001"/>
      </p:ext>
    </p:extLst>
  </p:cSld>
  <p:clrMapOvr>
    <a:masterClrMapping/>
  </p:clrMapOvr>
  <p:timing>
    <p:tnLst>
      <p:par>
        <p:cTn id="1" dur="indefinite" restart="never" nodeType="tmRoot">
          <p:childTnLst>
            <p:video>
              <p:cMediaNode vol="80000">
                <p:cTn id="2" fill="hold" display="0">
                  <p:stCondLst>
                    <p:cond delay="indefinite"/>
                  </p:stCondLst>
                </p:cTn>
                <p:tgtEl>
                  <p:spTgt spid="2"/>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ktangel 1">
            <a:extLst>
              <a:ext uri="{FF2B5EF4-FFF2-40B4-BE49-F238E27FC236}">
                <a16:creationId xmlns:a16="http://schemas.microsoft.com/office/drawing/2014/main" id="{B0D2D42A-9118-B5D5-40EC-69CA3C961A8B}"/>
              </a:ext>
            </a:extLst>
          </p:cNvPr>
          <p:cNvSpPr/>
          <p:nvPr/>
        </p:nvSpPr>
        <p:spPr>
          <a:xfrm>
            <a:off x="1847782" y="1273031"/>
            <a:ext cx="8889044" cy="5152104"/>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sz="1600" dirty="0"/>
          </a:p>
        </p:txBody>
      </p:sp>
      <p:sp>
        <p:nvSpPr>
          <p:cNvPr id="5" name="TekstSylinder 4">
            <a:extLst>
              <a:ext uri="{FF2B5EF4-FFF2-40B4-BE49-F238E27FC236}">
                <a16:creationId xmlns:a16="http://schemas.microsoft.com/office/drawing/2014/main" id="{6C35790D-D684-8395-E68F-6D231820191E}"/>
              </a:ext>
            </a:extLst>
          </p:cNvPr>
          <p:cNvSpPr txBox="1"/>
          <p:nvPr/>
        </p:nvSpPr>
        <p:spPr>
          <a:xfrm>
            <a:off x="2474621" y="2026417"/>
            <a:ext cx="7954510" cy="739690"/>
          </a:xfrm>
          <a:prstGeom prst="rect">
            <a:avLst/>
          </a:prstGeom>
          <a:noFill/>
          <a:ln>
            <a:noFill/>
          </a:ln>
        </p:spPr>
        <p:txBody>
          <a:bodyPr wrap="square">
            <a:spAutoFit/>
          </a:bodyPr>
          <a:lstStyle/>
          <a:p>
            <a:pPr marL="342900" indent="-342900">
              <a:lnSpc>
                <a:spcPct val="107000"/>
              </a:lnSpc>
              <a:spcAft>
                <a:spcPts val="800"/>
              </a:spcAft>
              <a:buSzPts val="1000"/>
              <a:buFont typeface="Symbol" panose="05050102010706020507" pitchFamily="18" charset="2"/>
              <a:buChar char=""/>
              <a:tabLst>
                <a:tab pos="457200" algn="l"/>
              </a:tabLst>
            </a:pPr>
            <a:r>
              <a:rPr lang="en-US" sz="2000" i="1" kern="100" dirty="0">
                <a:solidFill>
                  <a:srgbClr val="4409FF"/>
                </a:solidFill>
                <a:latin typeface="Aptos" panose="020B0004020202020204" pitchFamily="34" charset="0"/>
                <a:ea typeface="Aptos" panose="020B0004020202020204" pitchFamily="34" charset="0"/>
                <a:cs typeface="Times New Roman" panose="02020603050405020304" pitchFamily="18" charset="0"/>
              </a:rPr>
              <a:t>Much of our </a:t>
            </a:r>
            <a:r>
              <a:rPr lang="en-US" sz="2000" i="1" kern="100" dirty="0" err="1">
                <a:solidFill>
                  <a:srgbClr val="4409FF"/>
                </a:solidFill>
                <a:latin typeface="Aptos" panose="020B0004020202020204" pitchFamily="34" charset="0"/>
                <a:ea typeface="Aptos" panose="020B0004020202020204" pitchFamily="34" charset="0"/>
                <a:cs typeface="Times New Roman" panose="02020603050405020304" pitchFamily="18" charset="0"/>
              </a:rPr>
              <a:t>behaviour</a:t>
            </a:r>
            <a:r>
              <a:rPr lang="en-US" sz="2000" i="1" kern="100" dirty="0">
                <a:solidFill>
                  <a:srgbClr val="4409FF"/>
                </a:solidFill>
                <a:latin typeface="Aptos" panose="020B0004020202020204" pitchFamily="34" charset="0"/>
                <a:ea typeface="Aptos" panose="020B0004020202020204" pitchFamily="34" charset="0"/>
                <a:cs typeface="Times New Roman" panose="02020603050405020304" pitchFamily="18" charset="0"/>
              </a:rPr>
              <a:t> is accomplished with little or no participation from conscious experience</a:t>
            </a:r>
            <a:endParaRPr lang="nb-NO" sz="2000" i="1" kern="100" dirty="0">
              <a:latin typeface="Aptos" panose="020B0004020202020204" pitchFamily="34" charset="0"/>
              <a:ea typeface="Aptos" panose="020B000402020202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4EDC2770-A106-5D1A-6EC9-612746B8966A}"/>
              </a:ext>
            </a:extLst>
          </p:cNvPr>
          <p:cNvSpPr txBox="1"/>
          <p:nvPr/>
        </p:nvSpPr>
        <p:spPr>
          <a:xfrm>
            <a:off x="3632190" y="462361"/>
            <a:ext cx="5497888" cy="584775"/>
          </a:xfrm>
          <a:prstGeom prst="rect">
            <a:avLst/>
          </a:prstGeom>
          <a:noFill/>
        </p:spPr>
        <p:txBody>
          <a:bodyPr wrap="square" rtlCol="0">
            <a:spAutoFit/>
          </a:bodyPr>
          <a:lstStyle/>
          <a:p>
            <a:r>
              <a:rPr lang="en-US" sz="3200" b="1" dirty="0">
                <a:solidFill>
                  <a:srgbClr val="4409FF"/>
                </a:solidFill>
                <a:latin typeface="Times New Roman" panose="02020603050405020304" pitchFamily="18" charset="0"/>
                <a:cs typeface="Times New Roman" panose="02020603050405020304" pitchFamily="18" charset="0"/>
              </a:rPr>
              <a:t>Consciousness and cognition</a:t>
            </a:r>
            <a:endParaRPr lang="nb-NO" sz="3200" b="1" dirty="0">
              <a:solidFill>
                <a:srgbClr val="4409FF"/>
              </a:solidFill>
              <a:latin typeface="Times New Roman" panose="02020603050405020304" pitchFamily="18" charset="0"/>
              <a:cs typeface="Times New Roman" panose="02020603050405020304" pitchFamily="18" charset="0"/>
            </a:endParaRPr>
          </a:p>
        </p:txBody>
      </p:sp>
      <p:sp>
        <p:nvSpPr>
          <p:cNvPr id="7" name="TekstSylinder 6">
            <a:extLst>
              <a:ext uri="{FF2B5EF4-FFF2-40B4-BE49-F238E27FC236}">
                <a16:creationId xmlns:a16="http://schemas.microsoft.com/office/drawing/2014/main" id="{C3653737-0FB3-44CA-A16D-4C09DE1E66BD}"/>
              </a:ext>
            </a:extLst>
          </p:cNvPr>
          <p:cNvSpPr txBox="1"/>
          <p:nvPr/>
        </p:nvSpPr>
        <p:spPr>
          <a:xfrm>
            <a:off x="2315049" y="4392534"/>
            <a:ext cx="7954509" cy="1069011"/>
          </a:xfrm>
          <a:prstGeom prst="rect">
            <a:avLst/>
          </a:prstGeom>
          <a:noFill/>
        </p:spPr>
        <p:txBody>
          <a:bodyPr wrap="square">
            <a:spAutoFit/>
          </a:bodyPr>
          <a:lstStyle/>
          <a:p>
            <a:pPr marL="342900" lvl="0" indent="-342900">
              <a:lnSpc>
                <a:spcPct val="107000"/>
              </a:lnSpc>
              <a:spcAft>
                <a:spcPts val="800"/>
              </a:spcAft>
              <a:buSzPts val="1000"/>
              <a:buFont typeface="Symbol" panose="05050102010706020507" pitchFamily="18" charset="2"/>
              <a:buChar char=""/>
              <a:tabLst>
                <a:tab pos="457200" algn="l"/>
              </a:tabLst>
            </a:pPr>
            <a:r>
              <a:rPr lang="en-US" sz="2000" i="1" kern="100" dirty="0">
                <a:solidFill>
                  <a:srgbClr val="4409FF"/>
                </a:solidFill>
                <a:effectLst/>
                <a:latin typeface="Aptos" panose="020B0004020202020204" pitchFamily="34" charset="0"/>
                <a:ea typeface="Aptos" panose="020B0004020202020204" pitchFamily="34" charset="0"/>
                <a:cs typeface="Times New Roman" panose="02020603050405020304" pitchFamily="18" charset="0"/>
              </a:rPr>
              <a:t>Our conscious experience of our </a:t>
            </a:r>
            <a:r>
              <a:rPr lang="en-US" sz="2000" i="1" kern="100" dirty="0" err="1">
                <a:solidFill>
                  <a:srgbClr val="4409FF"/>
                </a:solidFill>
                <a:effectLst/>
                <a:latin typeface="Aptos" panose="020B0004020202020204" pitchFamily="34" charset="0"/>
                <a:ea typeface="Aptos" panose="020B0004020202020204" pitchFamily="34" charset="0"/>
                <a:cs typeface="Times New Roman" panose="02020603050405020304" pitchFamily="18" charset="0"/>
              </a:rPr>
              <a:t>behaviour</a:t>
            </a:r>
            <a:r>
              <a:rPr lang="en-US" sz="2000" i="1" kern="100" dirty="0">
                <a:solidFill>
                  <a:srgbClr val="4409FF"/>
                </a:solidFill>
                <a:effectLst/>
                <a:latin typeface="Aptos" panose="020B0004020202020204" pitchFamily="34" charset="0"/>
                <a:ea typeface="Aptos" panose="020B0004020202020204" pitchFamily="34" charset="0"/>
                <a:cs typeface="Times New Roman" panose="02020603050405020304" pitchFamily="18" charset="0"/>
              </a:rPr>
              <a:t> lags the </a:t>
            </a:r>
            <a:r>
              <a:rPr lang="en-US" sz="2000" i="1" kern="100" dirty="0" err="1">
                <a:solidFill>
                  <a:srgbClr val="4409FF"/>
                </a:solidFill>
                <a:effectLst/>
                <a:latin typeface="Aptos" panose="020B0004020202020204" pitchFamily="34" charset="0"/>
                <a:ea typeface="Aptos" panose="020B0004020202020204" pitchFamily="34" charset="0"/>
                <a:cs typeface="Times New Roman" panose="02020603050405020304" pitchFamily="18" charset="0"/>
              </a:rPr>
              <a:t>behaviour</a:t>
            </a:r>
            <a:r>
              <a:rPr lang="en-US" sz="2000" i="1" kern="100" dirty="0">
                <a:solidFill>
                  <a:srgbClr val="4409FF"/>
                </a:solidFill>
                <a:effectLst/>
                <a:latin typeface="Aptos" panose="020B0004020202020204" pitchFamily="34" charset="0"/>
                <a:ea typeface="Aptos" panose="020B0004020202020204" pitchFamily="34" charset="0"/>
                <a:cs typeface="Times New Roman" panose="02020603050405020304" pitchFamily="18" charset="0"/>
              </a:rPr>
              <a:t> itself by around a fifth of a second - we become aware of what we do only after we have done it</a:t>
            </a:r>
          </a:p>
        </p:txBody>
      </p:sp>
      <p:sp>
        <p:nvSpPr>
          <p:cNvPr id="9" name="TekstSylinder 8">
            <a:extLst>
              <a:ext uri="{FF2B5EF4-FFF2-40B4-BE49-F238E27FC236}">
                <a16:creationId xmlns:a16="http://schemas.microsoft.com/office/drawing/2014/main" id="{7E3FC651-557C-E3FA-0A31-A3D6F46F6A89}"/>
              </a:ext>
            </a:extLst>
          </p:cNvPr>
          <p:cNvSpPr txBox="1"/>
          <p:nvPr/>
        </p:nvSpPr>
        <p:spPr>
          <a:xfrm>
            <a:off x="2474621" y="1406012"/>
            <a:ext cx="3906513" cy="315023"/>
          </a:xfrm>
          <a:prstGeom prst="rect">
            <a:avLst/>
          </a:prstGeom>
          <a:noFill/>
        </p:spPr>
        <p:txBody>
          <a:bodyPr wrap="square">
            <a:spAutoFit/>
          </a:bodyPr>
          <a:lstStyle/>
          <a:p>
            <a:pPr>
              <a:lnSpc>
                <a:spcPct val="107000"/>
              </a:lnSpc>
              <a:spcAft>
                <a:spcPts val="800"/>
              </a:spcAft>
              <a:buSzPts val="1000"/>
              <a:tabLst>
                <a:tab pos="457200" algn="l"/>
              </a:tabLst>
            </a:pPr>
            <a:r>
              <a:rPr lang="en-US" sz="1400" kern="100" dirty="0">
                <a:latin typeface="Aptos" panose="020B0004020202020204" pitchFamily="34" charset="0"/>
                <a:ea typeface="Aptos" panose="020B0004020202020204" pitchFamily="34" charset="0"/>
                <a:cs typeface="Times New Roman" panose="02020603050405020304" pitchFamily="18" charset="0"/>
              </a:rPr>
              <a:t>Jeffrey Grey on Consciousness. 2004</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endParaRPr lang="nb-NO" sz="14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6" name="TekstSylinder 5">
            <a:extLst>
              <a:ext uri="{FF2B5EF4-FFF2-40B4-BE49-F238E27FC236}">
                <a16:creationId xmlns:a16="http://schemas.microsoft.com/office/drawing/2014/main" id="{BD345DDC-172E-E5D0-9348-119CB1546D1C}"/>
              </a:ext>
            </a:extLst>
          </p:cNvPr>
          <p:cNvSpPr txBox="1"/>
          <p:nvPr/>
        </p:nvSpPr>
        <p:spPr>
          <a:xfrm>
            <a:off x="2729325" y="3071489"/>
            <a:ext cx="7954510" cy="1015663"/>
          </a:xfrm>
          <a:prstGeom prst="rect">
            <a:avLst/>
          </a:prstGeom>
          <a:noFill/>
        </p:spPr>
        <p:txBody>
          <a:bodyPr wrap="square" rtlCol="0">
            <a:spAutoFit/>
          </a:bodyPr>
          <a:lstStyle/>
          <a:p>
            <a:r>
              <a:rPr lang="en-US" sz="2000" kern="100" dirty="0">
                <a:latin typeface="Aptos" panose="020B0004020202020204" pitchFamily="34" charset="0"/>
                <a:ea typeface="Aptos" panose="020B0004020202020204" pitchFamily="34" charset="0"/>
                <a:cs typeface="Times New Roman" panose="02020603050405020304" pitchFamily="18" charset="0"/>
              </a:rPr>
              <a:t>(KH: Conscious experience = our cognitive world, is synonymous with perceptual consciousness, while our  subconscious world is embedded in phenomenological consciousness)</a:t>
            </a:r>
            <a:endParaRPr lang="nb-NO" sz="2000" dirty="0"/>
          </a:p>
        </p:txBody>
      </p:sp>
    </p:spTree>
    <p:extLst>
      <p:ext uri="{BB962C8B-B14F-4D97-AF65-F5344CB8AC3E}">
        <p14:creationId xmlns:p14="http://schemas.microsoft.com/office/powerpoint/2010/main" val="1344152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0-#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0-#ppt_w/2"/>
                                          </p:val>
                                        </p:tav>
                                        <p:tav tm="100000">
                                          <p:val>
                                            <p:strVal val="#ppt_x"/>
                                          </p:val>
                                        </p:tav>
                                      </p:tavLst>
                                    </p:anim>
                                    <p:anim calcmode="lin" valueType="num">
                                      <p:cBhvr additive="base">
                                        <p:cTn id="16"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0-#ppt_w/2"/>
                                          </p:val>
                                        </p:tav>
                                        <p:tav tm="100000">
                                          <p:val>
                                            <p:strVal val="#ppt_x"/>
                                          </p:val>
                                        </p:tav>
                                      </p:tavLst>
                                    </p:anim>
                                    <p:anim calcmode="lin" valueType="num">
                                      <p:cBhvr additive="base">
                                        <p:cTn id="22"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0-#ppt_w/2"/>
                                          </p:val>
                                        </p:tav>
                                        <p:tav tm="100000">
                                          <p:val>
                                            <p:strVal val="#ppt_x"/>
                                          </p:val>
                                        </p:tav>
                                      </p:tavLst>
                                    </p:anim>
                                    <p:anim calcmode="lin" valueType="num">
                                      <p:cBhvr additive="base">
                                        <p:cTn id="2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7" grpId="0"/>
      <p:bldP spid="9"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ktangel 7">
            <a:extLst>
              <a:ext uri="{FF2B5EF4-FFF2-40B4-BE49-F238E27FC236}">
                <a16:creationId xmlns:a16="http://schemas.microsoft.com/office/drawing/2014/main" id="{6602FC5A-5456-20E7-099A-EABFC1F25CDF}"/>
              </a:ext>
            </a:extLst>
          </p:cNvPr>
          <p:cNvSpPr/>
          <p:nvPr/>
        </p:nvSpPr>
        <p:spPr>
          <a:xfrm>
            <a:off x="648511" y="1219200"/>
            <a:ext cx="3300919" cy="3307404"/>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pic>
        <p:nvPicPr>
          <p:cNvPr id="4" name="Bilde 3">
            <a:extLst>
              <a:ext uri="{FF2B5EF4-FFF2-40B4-BE49-F238E27FC236}">
                <a16:creationId xmlns:a16="http://schemas.microsoft.com/office/drawing/2014/main" id="{80E8F332-2B54-327D-58E1-97FA369B4934}"/>
              </a:ext>
            </a:extLst>
          </p:cNvPr>
          <p:cNvPicPr>
            <a:picLocks noChangeAspect="1"/>
          </p:cNvPicPr>
          <p:nvPr/>
        </p:nvPicPr>
        <p:blipFill>
          <a:blip r:embed="rId2"/>
          <a:srcRect l="878" r="5206" b="-1"/>
          <a:stretch>
            <a:fillRect/>
          </a:stretch>
        </p:blipFill>
        <p:spPr>
          <a:xfrm>
            <a:off x="1022264" y="1460420"/>
            <a:ext cx="2459504" cy="2494145"/>
          </a:xfrm>
          <a:prstGeom prst="rect">
            <a:avLst/>
          </a:prstGeom>
        </p:spPr>
      </p:pic>
      <p:sp>
        <p:nvSpPr>
          <p:cNvPr id="2" name="TekstSylinder 1">
            <a:extLst>
              <a:ext uri="{FF2B5EF4-FFF2-40B4-BE49-F238E27FC236}">
                <a16:creationId xmlns:a16="http://schemas.microsoft.com/office/drawing/2014/main" id="{A21CED62-97A7-EDE6-06F8-E177288180CB}"/>
              </a:ext>
            </a:extLst>
          </p:cNvPr>
          <p:cNvSpPr txBox="1"/>
          <p:nvPr/>
        </p:nvSpPr>
        <p:spPr>
          <a:xfrm>
            <a:off x="1276831" y="3954565"/>
            <a:ext cx="2120629" cy="261610"/>
          </a:xfrm>
          <a:prstGeom prst="rect">
            <a:avLst/>
          </a:prstGeom>
          <a:noFill/>
        </p:spPr>
        <p:txBody>
          <a:bodyPr wrap="square" rtlCol="0">
            <a:spAutoFit/>
          </a:bodyPr>
          <a:lstStyle/>
          <a:p>
            <a:r>
              <a:rPr lang="en-US" sz="1100" dirty="0"/>
              <a:t>Benjamin Libet (1916 – 2007)</a:t>
            </a:r>
            <a:endParaRPr lang="nb-NO" sz="1100" dirty="0"/>
          </a:p>
        </p:txBody>
      </p:sp>
      <p:pic>
        <p:nvPicPr>
          <p:cNvPr id="10" name="Bilde 9">
            <a:extLst>
              <a:ext uri="{FF2B5EF4-FFF2-40B4-BE49-F238E27FC236}">
                <a16:creationId xmlns:a16="http://schemas.microsoft.com/office/drawing/2014/main" id="{FE168B08-AA37-71EE-E47B-50F6CF00FD4C}"/>
              </a:ext>
            </a:extLst>
          </p:cNvPr>
          <p:cNvPicPr>
            <a:picLocks noChangeAspect="1"/>
          </p:cNvPicPr>
          <p:nvPr/>
        </p:nvPicPr>
        <p:blipFill>
          <a:blip r:embed="rId3"/>
          <a:stretch>
            <a:fillRect/>
          </a:stretch>
        </p:blipFill>
        <p:spPr>
          <a:xfrm>
            <a:off x="4654562" y="1460420"/>
            <a:ext cx="4724643" cy="1530429"/>
          </a:xfrm>
          <a:prstGeom prst="rect">
            <a:avLst/>
          </a:prstGeom>
        </p:spPr>
      </p:pic>
      <p:pic>
        <p:nvPicPr>
          <p:cNvPr id="13" name="Bilde 12">
            <a:extLst>
              <a:ext uri="{FF2B5EF4-FFF2-40B4-BE49-F238E27FC236}">
                <a16:creationId xmlns:a16="http://schemas.microsoft.com/office/drawing/2014/main" id="{88B6B581-D0EF-2703-B908-AFFF41FBA2D2}"/>
              </a:ext>
            </a:extLst>
          </p:cNvPr>
          <p:cNvPicPr>
            <a:picLocks noChangeAspect="1"/>
          </p:cNvPicPr>
          <p:nvPr/>
        </p:nvPicPr>
        <p:blipFill>
          <a:blip r:embed="rId4"/>
          <a:stretch>
            <a:fillRect/>
          </a:stretch>
        </p:blipFill>
        <p:spPr>
          <a:xfrm>
            <a:off x="4997480" y="3341524"/>
            <a:ext cx="4038808" cy="1606633"/>
          </a:xfrm>
          <a:prstGeom prst="rect">
            <a:avLst/>
          </a:prstGeom>
          <a:ln>
            <a:solidFill>
              <a:schemeClr val="tx1"/>
            </a:solidFill>
          </a:ln>
        </p:spPr>
      </p:pic>
      <p:sp>
        <p:nvSpPr>
          <p:cNvPr id="7" name="TekstSylinder 6">
            <a:extLst>
              <a:ext uri="{FF2B5EF4-FFF2-40B4-BE49-F238E27FC236}">
                <a16:creationId xmlns:a16="http://schemas.microsoft.com/office/drawing/2014/main" id="{287D73D8-287B-F0ED-EF8F-CC1B63F8BA84}"/>
              </a:ext>
            </a:extLst>
          </p:cNvPr>
          <p:cNvSpPr txBox="1"/>
          <p:nvPr/>
        </p:nvSpPr>
        <p:spPr>
          <a:xfrm>
            <a:off x="4129762" y="524970"/>
            <a:ext cx="4550507" cy="584775"/>
          </a:xfrm>
          <a:prstGeom prst="rect">
            <a:avLst/>
          </a:prstGeom>
          <a:noFill/>
        </p:spPr>
        <p:txBody>
          <a:bodyPr wrap="square" rtlCol="0">
            <a:spAutoFit/>
          </a:bodyPr>
          <a:lstStyle/>
          <a:p>
            <a:r>
              <a:rPr lang="en-US" sz="3200" b="1" dirty="0">
                <a:solidFill>
                  <a:srgbClr val="4409FF"/>
                </a:solidFill>
              </a:rPr>
              <a:t>The Libet experiments</a:t>
            </a:r>
            <a:endParaRPr lang="nb-NO" sz="3200" b="1" dirty="0">
              <a:solidFill>
                <a:srgbClr val="4409FF"/>
              </a:solidFill>
            </a:endParaRPr>
          </a:p>
        </p:txBody>
      </p:sp>
      <p:sp>
        <p:nvSpPr>
          <p:cNvPr id="5" name="TekstSylinder 4">
            <a:extLst>
              <a:ext uri="{FF2B5EF4-FFF2-40B4-BE49-F238E27FC236}">
                <a16:creationId xmlns:a16="http://schemas.microsoft.com/office/drawing/2014/main" id="{D266207D-27BC-1F8D-324C-8E0F8D48FC7A}"/>
              </a:ext>
            </a:extLst>
          </p:cNvPr>
          <p:cNvSpPr txBox="1"/>
          <p:nvPr/>
        </p:nvSpPr>
        <p:spPr>
          <a:xfrm>
            <a:off x="5310518" y="5021833"/>
            <a:ext cx="3634797" cy="276999"/>
          </a:xfrm>
          <a:prstGeom prst="rect">
            <a:avLst/>
          </a:prstGeom>
          <a:noFill/>
        </p:spPr>
        <p:txBody>
          <a:bodyPr wrap="square" rtlCol="0">
            <a:spAutoFit/>
          </a:bodyPr>
          <a:lstStyle/>
          <a:p>
            <a:r>
              <a:rPr lang="nb-NO" sz="1200" dirty="0" err="1">
                <a:solidFill>
                  <a:srgbClr val="4409FF"/>
                </a:solidFill>
              </a:rPr>
              <a:t>Bereitsschaftspotensial</a:t>
            </a:r>
            <a:r>
              <a:rPr lang="nb-NO" sz="1200" dirty="0">
                <a:solidFill>
                  <a:srgbClr val="4409FF"/>
                </a:solidFill>
              </a:rPr>
              <a:t> (Readiness </a:t>
            </a:r>
            <a:r>
              <a:rPr lang="nb-NO" sz="1200" dirty="0" err="1">
                <a:solidFill>
                  <a:srgbClr val="4409FF"/>
                </a:solidFill>
              </a:rPr>
              <a:t>potential</a:t>
            </a:r>
            <a:r>
              <a:rPr lang="nb-NO" sz="1200" dirty="0">
                <a:solidFill>
                  <a:srgbClr val="4409FF"/>
                </a:solidFill>
              </a:rPr>
              <a:t>)</a:t>
            </a:r>
          </a:p>
        </p:txBody>
      </p:sp>
    </p:spTree>
    <p:extLst>
      <p:ext uri="{BB962C8B-B14F-4D97-AF65-F5344CB8AC3E}">
        <p14:creationId xmlns:p14="http://schemas.microsoft.com/office/powerpoint/2010/main" val="29927236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de 4">
            <a:extLst>
              <a:ext uri="{FF2B5EF4-FFF2-40B4-BE49-F238E27FC236}">
                <a16:creationId xmlns:a16="http://schemas.microsoft.com/office/drawing/2014/main" id="{BEA8A15E-FD92-C295-DF7B-FD8D95ED0ECB}"/>
              </a:ext>
            </a:extLst>
          </p:cNvPr>
          <p:cNvPicPr>
            <a:picLocks noChangeAspect="1"/>
          </p:cNvPicPr>
          <p:nvPr/>
        </p:nvPicPr>
        <p:blipFill>
          <a:blip r:embed="rId3"/>
          <a:stretch>
            <a:fillRect/>
          </a:stretch>
        </p:blipFill>
        <p:spPr>
          <a:xfrm>
            <a:off x="500484" y="479047"/>
            <a:ext cx="238992" cy="1340436"/>
          </a:xfrm>
          <a:prstGeom prst="rect">
            <a:avLst/>
          </a:prstGeom>
        </p:spPr>
      </p:pic>
      <p:grpSp>
        <p:nvGrpSpPr>
          <p:cNvPr id="9" name="Gruppe 8">
            <a:extLst>
              <a:ext uri="{FF2B5EF4-FFF2-40B4-BE49-F238E27FC236}">
                <a16:creationId xmlns:a16="http://schemas.microsoft.com/office/drawing/2014/main" id="{1D18EDD4-BB4C-E746-F624-581B58B4ABD5}"/>
              </a:ext>
            </a:extLst>
          </p:cNvPr>
          <p:cNvGrpSpPr/>
          <p:nvPr/>
        </p:nvGrpSpPr>
        <p:grpSpPr>
          <a:xfrm>
            <a:off x="374568" y="645261"/>
            <a:ext cx="4664853" cy="1383350"/>
            <a:chOff x="998352" y="1247122"/>
            <a:chExt cx="8861155" cy="2457418"/>
          </a:xfrm>
        </p:grpSpPr>
        <p:pic>
          <p:nvPicPr>
            <p:cNvPr id="3" name="Bilde 2">
              <a:extLst>
                <a:ext uri="{FF2B5EF4-FFF2-40B4-BE49-F238E27FC236}">
                  <a16:creationId xmlns:a16="http://schemas.microsoft.com/office/drawing/2014/main" id="{E7CE555F-E5CA-EC5C-06BD-72F4EBB66A6D}"/>
                </a:ext>
              </a:extLst>
            </p:cNvPr>
            <p:cNvPicPr>
              <a:picLocks noChangeAspect="1"/>
            </p:cNvPicPr>
            <p:nvPr/>
          </p:nvPicPr>
          <p:blipFill>
            <a:blip r:embed="rId4"/>
            <a:stretch>
              <a:fillRect/>
            </a:stretch>
          </p:blipFill>
          <p:spPr>
            <a:xfrm>
              <a:off x="1953351" y="1247122"/>
              <a:ext cx="7906156" cy="1263715"/>
            </a:xfrm>
            <a:prstGeom prst="rect">
              <a:avLst/>
            </a:prstGeom>
          </p:spPr>
        </p:pic>
        <p:sp>
          <p:nvSpPr>
            <p:cNvPr id="8" name="TekstSylinder 7">
              <a:extLst>
                <a:ext uri="{FF2B5EF4-FFF2-40B4-BE49-F238E27FC236}">
                  <a16:creationId xmlns:a16="http://schemas.microsoft.com/office/drawing/2014/main" id="{65500102-2E60-F335-057A-2FA570C22055}"/>
                </a:ext>
              </a:extLst>
            </p:cNvPr>
            <p:cNvSpPr txBox="1"/>
            <p:nvPr/>
          </p:nvSpPr>
          <p:spPr>
            <a:xfrm>
              <a:off x="998352" y="3253477"/>
              <a:ext cx="1009185" cy="451063"/>
            </a:xfrm>
            <a:prstGeom prst="rect">
              <a:avLst/>
            </a:prstGeom>
            <a:noFill/>
          </p:spPr>
          <p:txBody>
            <a:bodyPr wrap="square" rtlCol="0">
              <a:spAutoFit/>
            </a:bodyPr>
            <a:lstStyle/>
            <a:p>
              <a:r>
                <a:rPr lang="en-US" sz="1050" dirty="0"/>
                <a:t>2008</a:t>
              </a:r>
              <a:endParaRPr lang="nb-NO" sz="1050" dirty="0"/>
            </a:p>
          </p:txBody>
        </p:sp>
      </p:grpSp>
      <p:grpSp>
        <p:nvGrpSpPr>
          <p:cNvPr id="2" name="Gruppe 1">
            <a:extLst>
              <a:ext uri="{FF2B5EF4-FFF2-40B4-BE49-F238E27FC236}">
                <a16:creationId xmlns:a16="http://schemas.microsoft.com/office/drawing/2014/main" id="{F9B7A0E1-DC17-F063-4426-CB547AD30CD2}"/>
              </a:ext>
            </a:extLst>
          </p:cNvPr>
          <p:cNvGrpSpPr/>
          <p:nvPr/>
        </p:nvGrpSpPr>
        <p:grpSpPr>
          <a:xfrm>
            <a:off x="5935033" y="554198"/>
            <a:ext cx="4285494" cy="747878"/>
            <a:chOff x="5935033" y="554198"/>
            <a:chExt cx="4285494" cy="747878"/>
          </a:xfrm>
        </p:grpSpPr>
        <p:pic>
          <p:nvPicPr>
            <p:cNvPr id="4" name="Bilde 3">
              <a:extLst>
                <a:ext uri="{FF2B5EF4-FFF2-40B4-BE49-F238E27FC236}">
                  <a16:creationId xmlns:a16="http://schemas.microsoft.com/office/drawing/2014/main" id="{549972FA-D61D-814A-1BF4-F347816C6249}"/>
                </a:ext>
              </a:extLst>
            </p:cNvPr>
            <p:cNvPicPr>
              <a:picLocks noChangeAspect="1"/>
            </p:cNvPicPr>
            <p:nvPr/>
          </p:nvPicPr>
          <p:blipFill>
            <a:blip r:embed="rId5"/>
            <a:stretch>
              <a:fillRect/>
            </a:stretch>
          </p:blipFill>
          <p:spPr>
            <a:xfrm>
              <a:off x="5989913" y="700361"/>
              <a:ext cx="4230614" cy="338102"/>
            </a:xfrm>
            <a:prstGeom prst="rect">
              <a:avLst/>
            </a:prstGeom>
          </p:spPr>
        </p:pic>
        <p:pic>
          <p:nvPicPr>
            <p:cNvPr id="6" name="Bilde 5">
              <a:extLst>
                <a:ext uri="{FF2B5EF4-FFF2-40B4-BE49-F238E27FC236}">
                  <a16:creationId xmlns:a16="http://schemas.microsoft.com/office/drawing/2014/main" id="{99EB100D-00E6-D1B9-3328-77BD18B8B51B}"/>
                </a:ext>
              </a:extLst>
            </p:cNvPr>
            <p:cNvPicPr>
              <a:picLocks noChangeAspect="1"/>
            </p:cNvPicPr>
            <p:nvPr/>
          </p:nvPicPr>
          <p:blipFill>
            <a:blip r:embed="rId6"/>
            <a:stretch>
              <a:fillRect/>
            </a:stretch>
          </p:blipFill>
          <p:spPr>
            <a:xfrm>
              <a:off x="5935033" y="1067176"/>
              <a:ext cx="4228195" cy="234900"/>
            </a:xfrm>
            <a:prstGeom prst="rect">
              <a:avLst/>
            </a:prstGeom>
          </p:spPr>
        </p:pic>
        <p:sp>
          <p:nvSpPr>
            <p:cNvPr id="10" name="TekstSylinder 9">
              <a:extLst>
                <a:ext uri="{FF2B5EF4-FFF2-40B4-BE49-F238E27FC236}">
                  <a16:creationId xmlns:a16="http://schemas.microsoft.com/office/drawing/2014/main" id="{521CFFAF-83AA-52E2-4E78-6E77CE77CC97}"/>
                </a:ext>
              </a:extLst>
            </p:cNvPr>
            <p:cNvSpPr txBox="1"/>
            <p:nvPr/>
          </p:nvSpPr>
          <p:spPr>
            <a:xfrm>
              <a:off x="5935033" y="554198"/>
              <a:ext cx="1308830" cy="200055"/>
            </a:xfrm>
            <a:prstGeom prst="rect">
              <a:avLst/>
            </a:prstGeom>
            <a:noFill/>
          </p:spPr>
          <p:txBody>
            <a:bodyPr wrap="square" rtlCol="0">
              <a:spAutoFit/>
            </a:bodyPr>
            <a:lstStyle/>
            <a:p>
              <a:r>
                <a:rPr lang="en-US" sz="700" dirty="0"/>
                <a:t>Schizophrenia Bulletin, 2023</a:t>
              </a:r>
              <a:endParaRPr lang="nb-NO" sz="700" dirty="0"/>
            </a:p>
          </p:txBody>
        </p:sp>
      </p:grpSp>
      <p:cxnSp>
        <p:nvCxnSpPr>
          <p:cNvPr id="31" name="Rett linje 30">
            <a:extLst>
              <a:ext uri="{FF2B5EF4-FFF2-40B4-BE49-F238E27FC236}">
                <a16:creationId xmlns:a16="http://schemas.microsoft.com/office/drawing/2014/main" id="{2B523427-E206-083F-E10D-498A63B2CBFA}"/>
              </a:ext>
            </a:extLst>
          </p:cNvPr>
          <p:cNvCxnSpPr/>
          <p:nvPr/>
        </p:nvCxnSpPr>
        <p:spPr>
          <a:xfrm>
            <a:off x="5499370" y="382621"/>
            <a:ext cx="0" cy="6316494"/>
          </a:xfrm>
          <a:prstGeom prst="line">
            <a:avLst/>
          </a:prstGeom>
        </p:spPr>
        <p:style>
          <a:lnRef idx="2">
            <a:schemeClr val="dk1"/>
          </a:lnRef>
          <a:fillRef idx="0">
            <a:schemeClr val="dk1"/>
          </a:fillRef>
          <a:effectRef idx="1">
            <a:schemeClr val="dk1"/>
          </a:effectRef>
          <a:fontRef idx="minor">
            <a:schemeClr val="tx1"/>
          </a:fontRef>
        </p:style>
      </p:cxnSp>
      <p:pic>
        <p:nvPicPr>
          <p:cNvPr id="32" name="Bilde 31">
            <a:extLst>
              <a:ext uri="{FF2B5EF4-FFF2-40B4-BE49-F238E27FC236}">
                <a16:creationId xmlns:a16="http://schemas.microsoft.com/office/drawing/2014/main" id="{21B8DA7E-6632-77DA-4510-6DFADDA397DB}"/>
              </a:ext>
            </a:extLst>
          </p:cNvPr>
          <p:cNvPicPr>
            <a:picLocks noChangeAspect="1"/>
          </p:cNvPicPr>
          <p:nvPr/>
        </p:nvPicPr>
        <p:blipFill>
          <a:blip r:embed="rId7"/>
          <a:stretch>
            <a:fillRect/>
          </a:stretch>
        </p:blipFill>
        <p:spPr>
          <a:xfrm>
            <a:off x="5936367" y="4079360"/>
            <a:ext cx="1789244" cy="1539681"/>
          </a:xfrm>
          <a:prstGeom prst="rect">
            <a:avLst/>
          </a:prstGeom>
        </p:spPr>
      </p:pic>
      <p:grpSp>
        <p:nvGrpSpPr>
          <p:cNvPr id="33" name="Gruppe 32">
            <a:extLst>
              <a:ext uri="{FF2B5EF4-FFF2-40B4-BE49-F238E27FC236}">
                <a16:creationId xmlns:a16="http://schemas.microsoft.com/office/drawing/2014/main" id="{6BB62C5B-4DA2-5E4F-2BDF-EE41A65EDDFC}"/>
              </a:ext>
            </a:extLst>
          </p:cNvPr>
          <p:cNvGrpSpPr/>
          <p:nvPr/>
        </p:nvGrpSpPr>
        <p:grpSpPr>
          <a:xfrm>
            <a:off x="5959320" y="2295863"/>
            <a:ext cx="1720995" cy="1444815"/>
            <a:chOff x="879650" y="2258844"/>
            <a:chExt cx="2114829" cy="1800240"/>
          </a:xfrm>
        </p:grpSpPr>
        <p:pic>
          <p:nvPicPr>
            <p:cNvPr id="34" name="Picture 3">
              <a:extLst>
                <a:ext uri="{FF2B5EF4-FFF2-40B4-BE49-F238E27FC236}">
                  <a16:creationId xmlns:a16="http://schemas.microsoft.com/office/drawing/2014/main" id="{7A24DB34-CC02-C88F-D94B-A4CAEF50CF2C}"/>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l="28337" r="7420" b="17969"/>
            <a:stretch>
              <a:fillRect/>
            </a:stretch>
          </p:blipFill>
          <p:spPr bwMode="auto">
            <a:xfrm>
              <a:off x="881508" y="2258844"/>
              <a:ext cx="2112971" cy="18002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5" name="Ellipse 34">
              <a:extLst>
                <a:ext uri="{FF2B5EF4-FFF2-40B4-BE49-F238E27FC236}">
                  <a16:creationId xmlns:a16="http://schemas.microsoft.com/office/drawing/2014/main" id="{F43673AF-BC09-D576-E982-03C0C2CEEBBF}"/>
                </a:ext>
              </a:extLst>
            </p:cNvPr>
            <p:cNvSpPr/>
            <p:nvPr/>
          </p:nvSpPr>
          <p:spPr>
            <a:xfrm rot="803546">
              <a:off x="879650" y="3436343"/>
              <a:ext cx="694487" cy="45853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grpSp>
      <p:grpSp>
        <p:nvGrpSpPr>
          <p:cNvPr id="39" name="Gruppe 38">
            <a:extLst>
              <a:ext uri="{FF2B5EF4-FFF2-40B4-BE49-F238E27FC236}">
                <a16:creationId xmlns:a16="http://schemas.microsoft.com/office/drawing/2014/main" id="{5CDC547A-CAAD-1F13-0408-EFAF37422043}"/>
              </a:ext>
            </a:extLst>
          </p:cNvPr>
          <p:cNvGrpSpPr/>
          <p:nvPr/>
        </p:nvGrpSpPr>
        <p:grpSpPr>
          <a:xfrm>
            <a:off x="384066" y="3367861"/>
            <a:ext cx="4668774" cy="3241294"/>
            <a:chOff x="464541" y="1787726"/>
            <a:chExt cx="4668774" cy="3241294"/>
          </a:xfrm>
        </p:grpSpPr>
        <p:sp>
          <p:nvSpPr>
            <p:cNvPr id="15" name="Rektangel 14">
              <a:extLst>
                <a:ext uri="{FF2B5EF4-FFF2-40B4-BE49-F238E27FC236}">
                  <a16:creationId xmlns:a16="http://schemas.microsoft.com/office/drawing/2014/main" id="{2B87F322-D06E-E458-0AC6-07A5B9B65AE1}"/>
                </a:ext>
              </a:extLst>
            </p:cNvPr>
            <p:cNvSpPr/>
            <p:nvPr/>
          </p:nvSpPr>
          <p:spPr>
            <a:xfrm>
              <a:off x="464541" y="1787726"/>
              <a:ext cx="4668774" cy="3241294"/>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dirty="0"/>
            </a:p>
          </p:txBody>
        </p:sp>
        <p:grpSp>
          <p:nvGrpSpPr>
            <p:cNvPr id="38" name="Gruppe 37">
              <a:extLst>
                <a:ext uri="{FF2B5EF4-FFF2-40B4-BE49-F238E27FC236}">
                  <a16:creationId xmlns:a16="http://schemas.microsoft.com/office/drawing/2014/main" id="{60912206-4BE0-7708-6CC0-418D4929A19F}"/>
                </a:ext>
              </a:extLst>
            </p:cNvPr>
            <p:cNvGrpSpPr/>
            <p:nvPr/>
          </p:nvGrpSpPr>
          <p:grpSpPr>
            <a:xfrm>
              <a:off x="747184" y="2124830"/>
              <a:ext cx="4173413" cy="2507774"/>
              <a:chOff x="1939833" y="2189857"/>
              <a:chExt cx="3047213" cy="1836837"/>
            </a:xfrm>
          </p:grpSpPr>
          <p:pic>
            <p:nvPicPr>
              <p:cNvPr id="7" name="Bilde 6">
                <a:extLst>
                  <a:ext uri="{FF2B5EF4-FFF2-40B4-BE49-F238E27FC236}">
                    <a16:creationId xmlns:a16="http://schemas.microsoft.com/office/drawing/2014/main" id="{301377F4-F630-7518-E7D9-A9BBDC762663}"/>
                  </a:ext>
                </a:extLst>
              </p:cNvPr>
              <p:cNvPicPr>
                <a:picLocks noChangeAspect="1"/>
              </p:cNvPicPr>
              <p:nvPr/>
            </p:nvPicPr>
            <p:blipFill>
              <a:blip r:embed="rId9"/>
              <a:srcRect l="35386" t="1652" r="-1"/>
              <a:stretch>
                <a:fillRect/>
              </a:stretch>
            </p:blipFill>
            <p:spPr>
              <a:xfrm>
                <a:off x="1939833" y="2189857"/>
                <a:ext cx="3047213" cy="1836837"/>
              </a:xfrm>
              <a:prstGeom prst="rect">
                <a:avLst/>
              </a:prstGeom>
              <a:ln>
                <a:solidFill>
                  <a:schemeClr val="tx1"/>
                </a:solidFill>
              </a:ln>
            </p:spPr>
          </p:pic>
          <p:pic>
            <p:nvPicPr>
              <p:cNvPr id="36" name="Bilde 35">
                <a:extLst>
                  <a:ext uri="{FF2B5EF4-FFF2-40B4-BE49-F238E27FC236}">
                    <a16:creationId xmlns:a16="http://schemas.microsoft.com/office/drawing/2014/main" id="{AF3E599A-3F4F-ABAF-3DDA-801D7C054496}"/>
                  </a:ext>
                </a:extLst>
              </p:cNvPr>
              <p:cNvPicPr>
                <a:picLocks noChangeAspect="1"/>
              </p:cNvPicPr>
              <p:nvPr/>
            </p:nvPicPr>
            <p:blipFill>
              <a:blip r:embed="rId10"/>
              <a:stretch>
                <a:fillRect/>
              </a:stretch>
            </p:blipFill>
            <p:spPr>
              <a:xfrm>
                <a:off x="2650279" y="2778456"/>
                <a:ext cx="236436" cy="87108"/>
              </a:xfrm>
              <a:prstGeom prst="rect">
                <a:avLst/>
              </a:prstGeom>
            </p:spPr>
          </p:pic>
          <p:sp>
            <p:nvSpPr>
              <p:cNvPr id="37" name="Rektangel 36">
                <a:extLst>
                  <a:ext uri="{FF2B5EF4-FFF2-40B4-BE49-F238E27FC236}">
                    <a16:creationId xmlns:a16="http://schemas.microsoft.com/office/drawing/2014/main" id="{9EE4ED72-40A9-7BE7-DE48-CFFD4F01B23F}"/>
                  </a:ext>
                </a:extLst>
              </p:cNvPr>
              <p:cNvSpPr/>
              <p:nvPr/>
            </p:nvSpPr>
            <p:spPr>
              <a:xfrm>
                <a:off x="1939833" y="2397034"/>
                <a:ext cx="124098" cy="7184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grpSp>
      </p:grpSp>
      <p:pic>
        <p:nvPicPr>
          <p:cNvPr id="41" name="Bilde 40">
            <a:extLst>
              <a:ext uri="{FF2B5EF4-FFF2-40B4-BE49-F238E27FC236}">
                <a16:creationId xmlns:a16="http://schemas.microsoft.com/office/drawing/2014/main" id="{9D41DA89-18BE-8464-3E3A-542AA4EC2FA0}"/>
              </a:ext>
            </a:extLst>
          </p:cNvPr>
          <p:cNvPicPr>
            <a:picLocks noChangeAspect="1"/>
          </p:cNvPicPr>
          <p:nvPr/>
        </p:nvPicPr>
        <p:blipFill>
          <a:blip r:embed="rId11"/>
          <a:stretch>
            <a:fillRect/>
          </a:stretch>
        </p:blipFill>
        <p:spPr>
          <a:xfrm>
            <a:off x="1367303" y="1682244"/>
            <a:ext cx="2702299" cy="1498195"/>
          </a:xfrm>
          <a:prstGeom prst="rect">
            <a:avLst/>
          </a:prstGeom>
        </p:spPr>
      </p:pic>
      <p:grpSp>
        <p:nvGrpSpPr>
          <p:cNvPr id="30" name="Gruppe 29">
            <a:extLst>
              <a:ext uri="{FF2B5EF4-FFF2-40B4-BE49-F238E27FC236}">
                <a16:creationId xmlns:a16="http://schemas.microsoft.com/office/drawing/2014/main" id="{31FB40A2-CCD7-9B33-8947-65C7D3CEFE8E}"/>
              </a:ext>
            </a:extLst>
          </p:cNvPr>
          <p:cNvGrpSpPr/>
          <p:nvPr/>
        </p:nvGrpSpPr>
        <p:grpSpPr>
          <a:xfrm>
            <a:off x="8113662" y="2202624"/>
            <a:ext cx="3358865" cy="2377094"/>
            <a:chOff x="8113662" y="2202624"/>
            <a:chExt cx="3358865" cy="2377094"/>
          </a:xfrm>
        </p:grpSpPr>
        <p:grpSp>
          <p:nvGrpSpPr>
            <p:cNvPr id="11" name="Gruppe 10">
              <a:extLst>
                <a:ext uri="{FF2B5EF4-FFF2-40B4-BE49-F238E27FC236}">
                  <a16:creationId xmlns:a16="http://schemas.microsoft.com/office/drawing/2014/main" id="{4BD8C434-78B3-33AB-5989-4A40C3B3D0F1}"/>
                </a:ext>
              </a:extLst>
            </p:cNvPr>
            <p:cNvGrpSpPr/>
            <p:nvPr/>
          </p:nvGrpSpPr>
          <p:grpSpPr>
            <a:xfrm>
              <a:off x="8113662" y="2202624"/>
              <a:ext cx="3358865" cy="2371757"/>
              <a:chOff x="4481988" y="420689"/>
              <a:chExt cx="4452044" cy="2648263"/>
            </a:xfrm>
          </p:grpSpPr>
          <p:grpSp>
            <p:nvGrpSpPr>
              <p:cNvPr id="12" name="Gruppe 11">
                <a:extLst>
                  <a:ext uri="{FF2B5EF4-FFF2-40B4-BE49-F238E27FC236}">
                    <a16:creationId xmlns:a16="http://schemas.microsoft.com/office/drawing/2014/main" id="{C7D5B01F-6AC9-5CD5-FECC-9A1A76A49799}"/>
                  </a:ext>
                </a:extLst>
              </p:cNvPr>
              <p:cNvGrpSpPr/>
              <p:nvPr/>
            </p:nvGrpSpPr>
            <p:grpSpPr>
              <a:xfrm>
                <a:off x="4481988" y="420689"/>
                <a:ext cx="4441534" cy="2648263"/>
                <a:chOff x="3851904" y="728640"/>
                <a:chExt cx="5071618" cy="2908390"/>
              </a:xfrm>
            </p:grpSpPr>
            <p:pic>
              <p:nvPicPr>
                <p:cNvPr id="22" name="Bilde 21">
                  <a:extLst>
                    <a:ext uri="{FF2B5EF4-FFF2-40B4-BE49-F238E27FC236}">
                      <a16:creationId xmlns:a16="http://schemas.microsoft.com/office/drawing/2014/main" id="{DB473E78-2DF6-B79F-1859-02D25C96EBE4}"/>
                    </a:ext>
                  </a:extLst>
                </p:cNvPr>
                <p:cNvPicPr>
                  <a:picLocks noChangeAspect="1"/>
                </p:cNvPicPr>
                <p:nvPr/>
              </p:nvPicPr>
              <p:blipFill>
                <a:blip r:embed="rId12"/>
                <a:stretch>
                  <a:fillRect/>
                </a:stretch>
              </p:blipFill>
              <p:spPr>
                <a:xfrm>
                  <a:off x="3851904" y="728640"/>
                  <a:ext cx="5071618" cy="2857768"/>
                </a:xfrm>
                <a:prstGeom prst="rect">
                  <a:avLst/>
                </a:prstGeom>
              </p:spPr>
            </p:pic>
            <p:sp>
              <p:nvSpPr>
                <p:cNvPr id="16" name="TekstSylinder 15">
                  <a:extLst>
                    <a:ext uri="{FF2B5EF4-FFF2-40B4-BE49-F238E27FC236}">
                      <a16:creationId xmlns:a16="http://schemas.microsoft.com/office/drawing/2014/main" id="{A8F9C16B-58CA-9B80-3105-E6ABBF578CDC}"/>
                    </a:ext>
                  </a:extLst>
                </p:cNvPr>
                <p:cNvSpPr txBox="1"/>
                <p:nvPr/>
              </p:nvSpPr>
              <p:spPr>
                <a:xfrm>
                  <a:off x="6013653" y="1988808"/>
                  <a:ext cx="1038700" cy="226448"/>
                </a:xfrm>
                <a:prstGeom prst="rect">
                  <a:avLst/>
                </a:prstGeom>
                <a:noFill/>
              </p:spPr>
              <p:txBody>
                <a:bodyPr wrap="square" rtlCol="0">
                  <a:spAutoFit/>
                </a:bodyPr>
                <a:lstStyle/>
                <a:p>
                  <a:r>
                    <a:rPr lang="nb-NO" sz="600" b="1" dirty="0">
                      <a:solidFill>
                        <a:srgbClr val="4409FF"/>
                      </a:solidFill>
                      <a:latin typeface="+mn-lt"/>
                    </a:rPr>
                    <a:t>Button-press</a:t>
                  </a:r>
                </a:p>
              </p:txBody>
            </p:sp>
            <p:sp>
              <p:nvSpPr>
                <p:cNvPr id="17" name="TekstSylinder 16">
                  <a:extLst>
                    <a:ext uri="{FF2B5EF4-FFF2-40B4-BE49-F238E27FC236}">
                      <a16:creationId xmlns:a16="http://schemas.microsoft.com/office/drawing/2014/main" id="{6D566EB6-84AB-2E59-4047-CBC37FBC24F8}"/>
                    </a:ext>
                  </a:extLst>
                </p:cNvPr>
                <p:cNvSpPr txBox="1"/>
                <p:nvPr/>
              </p:nvSpPr>
              <p:spPr>
                <a:xfrm>
                  <a:off x="6133154" y="3400424"/>
                  <a:ext cx="904968" cy="236606"/>
                </a:xfrm>
                <a:prstGeom prst="rect">
                  <a:avLst/>
                </a:prstGeom>
                <a:noFill/>
              </p:spPr>
              <p:txBody>
                <a:bodyPr wrap="square" rtlCol="0">
                  <a:spAutoFit/>
                </a:bodyPr>
                <a:lstStyle/>
                <a:p>
                  <a:r>
                    <a:rPr lang="nb-NO" sz="800">
                      <a:solidFill>
                        <a:schemeClr val="bg1"/>
                      </a:solidFill>
                      <a:latin typeface="+mn-lt"/>
                    </a:rPr>
                    <a:t>Button-press</a:t>
                  </a:r>
                </a:p>
              </p:txBody>
            </p:sp>
            <p:sp>
              <p:nvSpPr>
                <p:cNvPr id="18" name="Ellipse 17">
                  <a:extLst>
                    <a:ext uri="{FF2B5EF4-FFF2-40B4-BE49-F238E27FC236}">
                      <a16:creationId xmlns:a16="http://schemas.microsoft.com/office/drawing/2014/main" id="{6CB5FA4C-1667-B767-EEC7-005EC8117C54}"/>
                    </a:ext>
                  </a:extLst>
                </p:cNvPr>
                <p:cNvSpPr/>
                <p:nvPr/>
              </p:nvSpPr>
              <p:spPr>
                <a:xfrm>
                  <a:off x="6406502" y="1946756"/>
                  <a:ext cx="119718" cy="109462"/>
                </a:xfrm>
                <a:prstGeom prst="ellipse">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 name="Ellipse 18">
                  <a:extLst>
                    <a:ext uri="{FF2B5EF4-FFF2-40B4-BE49-F238E27FC236}">
                      <a16:creationId xmlns:a16="http://schemas.microsoft.com/office/drawing/2014/main" id="{1485D60C-8FA0-6362-4CBF-4ABAA9F27ECE}"/>
                    </a:ext>
                  </a:extLst>
                </p:cNvPr>
                <p:cNvSpPr/>
                <p:nvPr/>
              </p:nvSpPr>
              <p:spPr>
                <a:xfrm>
                  <a:off x="6416022" y="3362402"/>
                  <a:ext cx="119718" cy="109462"/>
                </a:xfrm>
                <a:prstGeom prst="ellipse">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400"/>
                </a:p>
              </p:txBody>
            </p:sp>
            <p:sp>
              <p:nvSpPr>
                <p:cNvPr id="20" name="TekstSylinder 19">
                  <a:extLst>
                    <a:ext uri="{FF2B5EF4-FFF2-40B4-BE49-F238E27FC236}">
                      <a16:creationId xmlns:a16="http://schemas.microsoft.com/office/drawing/2014/main" id="{A2E68C46-6AA4-FF02-023B-B33131B60DB5}"/>
                    </a:ext>
                  </a:extLst>
                </p:cNvPr>
                <p:cNvSpPr txBox="1"/>
                <p:nvPr/>
              </p:nvSpPr>
              <p:spPr>
                <a:xfrm>
                  <a:off x="3851904" y="1988808"/>
                  <a:ext cx="810108" cy="219706"/>
                </a:xfrm>
                <a:prstGeom prst="rect">
                  <a:avLst/>
                </a:prstGeom>
                <a:noFill/>
              </p:spPr>
              <p:txBody>
                <a:bodyPr wrap="square" rtlCol="0">
                  <a:spAutoFit/>
                </a:bodyPr>
                <a:lstStyle/>
                <a:p>
                  <a:r>
                    <a:rPr lang="nb-NO" sz="700">
                      <a:solidFill>
                        <a:schemeClr val="bg1"/>
                      </a:solidFill>
                      <a:latin typeface="+mn-lt"/>
                    </a:rPr>
                    <a:t>Time in sec</a:t>
                  </a:r>
                </a:p>
              </p:txBody>
            </p:sp>
            <p:sp>
              <p:nvSpPr>
                <p:cNvPr id="21" name="TekstSylinder 20">
                  <a:extLst>
                    <a:ext uri="{FF2B5EF4-FFF2-40B4-BE49-F238E27FC236}">
                      <a16:creationId xmlns:a16="http://schemas.microsoft.com/office/drawing/2014/main" id="{47B0EF23-22AF-160F-ACAC-82F9E096F1E6}"/>
                    </a:ext>
                  </a:extLst>
                </p:cNvPr>
                <p:cNvSpPr txBox="1"/>
                <p:nvPr/>
              </p:nvSpPr>
              <p:spPr>
                <a:xfrm>
                  <a:off x="3851904" y="3408969"/>
                  <a:ext cx="810108" cy="219706"/>
                </a:xfrm>
                <a:prstGeom prst="rect">
                  <a:avLst/>
                </a:prstGeom>
                <a:noFill/>
              </p:spPr>
              <p:txBody>
                <a:bodyPr wrap="square" rtlCol="0">
                  <a:spAutoFit/>
                </a:bodyPr>
                <a:lstStyle/>
                <a:p>
                  <a:r>
                    <a:rPr lang="nb-NO" sz="700">
                      <a:solidFill>
                        <a:schemeClr val="bg1"/>
                      </a:solidFill>
                      <a:latin typeface="+mn-lt"/>
                    </a:rPr>
                    <a:t>Time in sec</a:t>
                  </a:r>
                </a:p>
              </p:txBody>
            </p:sp>
          </p:grpSp>
          <p:sp>
            <p:nvSpPr>
              <p:cNvPr id="13" name="TekstSylinder 12">
                <a:extLst>
                  <a:ext uri="{FF2B5EF4-FFF2-40B4-BE49-F238E27FC236}">
                    <a16:creationId xmlns:a16="http://schemas.microsoft.com/office/drawing/2014/main" id="{BE12AB98-1332-BC9B-E303-DBFD5765CB5B}"/>
                  </a:ext>
                </a:extLst>
              </p:cNvPr>
              <p:cNvSpPr txBox="1"/>
              <p:nvPr/>
            </p:nvSpPr>
            <p:spPr>
              <a:xfrm>
                <a:off x="8262492" y="606481"/>
                <a:ext cx="661030" cy="246221"/>
              </a:xfrm>
              <a:prstGeom prst="rect">
                <a:avLst/>
              </a:prstGeom>
              <a:noFill/>
            </p:spPr>
            <p:txBody>
              <a:bodyPr wrap="square" rtlCol="0">
                <a:spAutoFit/>
              </a:bodyPr>
              <a:lstStyle/>
              <a:p>
                <a:r>
                  <a:rPr lang="en-US" sz="1000">
                    <a:solidFill>
                      <a:schemeClr val="bg1"/>
                    </a:solidFill>
                  </a:rPr>
                  <a:t>r=.81</a:t>
                </a:r>
                <a:endParaRPr lang="nb-NO" sz="1000">
                  <a:solidFill>
                    <a:schemeClr val="bg1"/>
                  </a:solidFill>
                </a:endParaRPr>
              </a:p>
            </p:txBody>
          </p:sp>
          <p:sp>
            <p:nvSpPr>
              <p:cNvPr id="14" name="TekstSylinder 13">
                <a:extLst>
                  <a:ext uri="{FF2B5EF4-FFF2-40B4-BE49-F238E27FC236}">
                    <a16:creationId xmlns:a16="http://schemas.microsoft.com/office/drawing/2014/main" id="{B0C54F75-99B1-0A43-48F1-A4364DBE32F4}"/>
                  </a:ext>
                </a:extLst>
              </p:cNvPr>
              <p:cNvSpPr txBox="1"/>
              <p:nvPr/>
            </p:nvSpPr>
            <p:spPr>
              <a:xfrm>
                <a:off x="8273002" y="1891833"/>
                <a:ext cx="661030" cy="246221"/>
              </a:xfrm>
              <a:prstGeom prst="rect">
                <a:avLst/>
              </a:prstGeom>
              <a:noFill/>
            </p:spPr>
            <p:txBody>
              <a:bodyPr wrap="square" rtlCol="0">
                <a:spAutoFit/>
              </a:bodyPr>
              <a:lstStyle/>
              <a:p>
                <a:r>
                  <a:rPr lang="en-US" sz="1000">
                    <a:solidFill>
                      <a:schemeClr val="bg1"/>
                    </a:solidFill>
                  </a:rPr>
                  <a:t>r=.75</a:t>
                </a:r>
                <a:endParaRPr lang="nb-NO" sz="1000">
                  <a:solidFill>
                    <a:schemeClr val="bg1"/>
                  </a:solidFill>
                </a:endParaRPr>
              </a:p>
            </p:txBody>
          </p:sp>
        </p:grpSp>
        <p:sp>
          <p:nvSpPr>
            <p:cNvPr id="23" name="TekstSylinder 22">
              <a:extLst>
                <a:ext uri="{FF2B5EF4-FFF2-40B4-BE49-F238E27FC236}">
                  <a16:creationId xmlns:a16="http://schemas.microsoft.com/office/drawing/2014/main" id="{C660E999-1200-9B33-A2BE-1C8615B4933D}"/>
                </a:ext>
              </a:extLst>
            </p:cNvPr>
            <p:cNvSpPr txBox="1"/>
            <p:nvPr/>
          </p:nvSpPr>
          <p:spPr>
            <a:xfrm>
              <a:off x="9589884" y="4395052"/>
              <a:ext cx="686293" cy="184666"/>
            </a:xfrm>
            <a:prstGeom prst="rect">
              <a:avLst/>
            </a:prstGeom>
            <a:noFill/>
          </p:spPr>
          <p:txBody>
            <a:bodyPr wrap="square" rtlCol="0">
              <a:spAutoFit/>
            </a:bodyPr>
            <a:lstStyle/>
            <a:p>
              <a:r>
                <a:rPr lang="nb-NO" sz="600" b="1" dirty="0">
                  <a:solidFill>
                    <a:srgbClr val="4409FF"/>
                  </a:solidFill>
                  <a:latin typeface="+mn-lt"/>
                </a:rPr>
                <a:t>Button-press</a:t>
              </a:r>
            </a:p>
          </p:txBody>
        </p:sp>
      </p:grpSp>
      <p:grpSp>
        <p:nvGrpSpPr>
          <p:cNvPr id="40" name="Gruppe 39">
            <a:extLst>
              <a:ext uri="{FF2B5EF4-FFF2-40B4-BE49-F238E27FC236}">
                <a16:creationId xmlns:a16="http://schemas.microsoft.com/office/drawing/2014/main" id="{23D8DF90-C0AC-61E2-1EA1-A67AB4BA67C1}"/>
              </a:ext>
            </a:extLst>
          </p:cNvPr>
          <p:cNvGrpSpPr/>
          <p:nvPr/>
        </p:nvGrpSpPr>
        <p:grpSpPr>
          <a:xfrm>
            <a:off x="8096227" y="4596009"/>
            <a:ext cx="3568834" cy="1335692"/>
            <a:chOff x="8096227" y="4596009"/>
            <a:chExt cx="3568834" cy="1335692"/>
          </a:xfrm>
        </p:grpSpPr>
        <p:grpSp>
          <p:nvGrpSpPr>
            <p:cNvPr id="25" name="Gruppe 24">
              <a:extLst>
                <a:ext uri="{FF2B5EF4-FFF2-40B4-BE49-F238E27FC236}">
                  <a16:creationId xmlns:a16="http://schemas.microsoft.com/office/drawing/2014/main" id="{287F4BE0-87AF-9343-A93E-CC067E62C55F}"/>
                </a:ext>
              </a:extLst>
            </p:cNvPr>
            <p:cNvGrpSpPr/>
            <p:nvPr/>
          </p:nvGrpSpPr>
          <p:grpSpPr>
            <a:xfrm>
              <a:off x="8096227" y="4596009"/>
              <a:ext cx="3568834" cy="1281750"/>
              <a:chOff x="4121940" y="3138457"/>
              <a:chExt cx="5022060" cy="1728318"/>
            </a:xfrm>
          </p:grpSpPr>
          <p:grpSp>
            <p:nvGrpSpPr>
              <p:cNvPr id="26" name="Gruppe 25">
                <a:extLst>
                  <a:ext uri="{FF2B5EF4-FFF2-40B4-BE49-F238E27FC236}">
                    <a16:creationId xmlns:a16="http://schemas.microsoft.com/office/drawing/2014/main" id="{A3BA2828-45ED-28AB-3048-BDAA78A4BFCD}"/>
                  </a:ext>
                </a:extLst>
              </p:cNvPr>
              <p:cNvGrpSpPr/>
              <p:nvPr/>
            </p:nvGrpSpPr>
            <p:grpSpPr>
              <a:xfrm>
                <a:off x="4121940" y="3138457"/>
                <a:ext cx="5022060" cy="1728318"/>
                <a:chOff x="4394061" y="3352490"/>
                <a:chExt cx="4633147" cy="1683224"/>
              </a:xfrm>
            </p:grpSpPr>
            <p:pic>
              <p:nvPicPr>
                <p:cNvPr id="28" name="Bilde 27">
                  <a:extLst>
                    <a:ext uri="{FF2B5EF4-FFF2-40B4-BE49-F238E27FC236}">
                      <a16:creationId xmlns:a16="http://schemas.microsoft.com/office/drawing/2014/main" id="{95FCEC90-BEAB-8CB5-A9EB-EAB6424AD687}"/>
                    </a:ext>
                  </a:extLst>
                </p:cNvPr>
                <p:cNvPicPr>
                  <a:picLocks noChangeAspect="1"/>
                </p:cNvPicPr>
                <p:nvPr/>
              </p:nvPicPr>
              <p:blipFill rotWithShape="1">
                <a:blip r:embed="rId13"/>
                <a:srcRect t="4941" b="2793"/>
                <a:stretch/>
              </p:blipFill>
              <p:spPr>
                <a:xfrm>
                  <a:off x="4394061" y="3352490"/>
                  <a:ext cx="4633147" cy="1683224"/>
                </a:xfrm>
                <a:prstGeom prst="rect">
                  <a:avLst/>
                </a:prstGeom>
              </p:spPr>
            </p:pic>
            <p:sp>
              <p:nvSpPr>
                <p:cNvPr id="29" name="Ellipse 28">
                  <a:extLst>
                    <a:ext uri="{FF2B5EF4-FFF2-40B4-BE49-F238E27FC236}">
                      <a16:creationId xmlns:a16="http://schemas.microsoft.com/office/drawing/2014/main" id="{E0024111-0D51-6272-172B-B5213D3FED9A}"/>
                    </a:ext>
                  </a:extLst>
                </p:cNvPr>
                <p:cNvSpPr/>
                <p:nvPr/>
              </p:nvSpPr>
              <p:spPr>
                <a:xfrm>
                  <a:off x="6282228" y="4779180"/>
                  <a:ext cx="144965" cy="134689"/>
                </a:xfrm>
                <a:prstGeom prst="ellipse">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ln>
                      <a:solidFill>
                        <a:schemeClr val="bg1"/>
                      </a:solidFill>
                    </a:ln>
                    <a:noFill/>
                  </a:endParaRPr>
                </a:p>
              </p:txBody>
            </p:sp>
          </p:grpSp>
          <p:sp>
            <p:nvSpPr>
              <p:cNvPr id="27" name="TekstSylinder 26">
                <a:extLst>
                  <a:ext uri="{FF2B5EF4-FFF2-40B4-BE49-F238E27FC236}">
                    <a16:creationId xmlns:a16="http://schemas.microsoft.com/office/drawing/2014/main" id="{6BD7414E-B2E3-E3F9-85BB-E0069AA1836A}"/>
                  </a:ext>
                </a:extLst>
              </p:cNvPr>
              <p:cNvSpPr txBox="1"/>
              <p:nvPr/>
            </p:nvSpPr>
            <p:spPr>
              <a:xfrm>
                <a:off x="8294022" y="3570531"/>
                <a:ext cx="661030" cy="246221"/>
              </a:xfrm>
              <a:prstGeom prst="rect">
                <a:avLst/>
              </a:prstGeom>
              <a:noFill/>
            </p:spPr>
            <p:txBody>
              <a:bodyPr wrap="square" rtlCol="0">
                <a:spAutoFit/>
              </a:bodyPr>
              <a:lstStyle/>
              <a:p>
                <a:r>
                  <a:rPr lang="en-US" sz="1000">
                    <a:solidFill>
                      <a:schemeClr val="bg1"/>
                    </a:solidFill>
                  </a:rPr>
                  <a:t>r=.95</a:t>
                </a:r>
                <a:endParaRPr lang="nb-NO" sz="1000">
                  <a:solidFill>
                    <a:schemeClr val="bg1"/>
                  </a:solidFill>
                </a:endParaRPr>
              </a:p>
            </p:txBody>
          </p:sp>
        </p:grpSp>
        <p:sp>
          <p:nvSpPr>
            <p:cNvPr id="24" name="TekstSylinder 23">
              <a:extLst>
                <a:ext uri="{FF2B5EF4-FFF2-40B4-BE49-F238E27FC236}">
                  <a16:creationId xmlns:a16="http://schemas.microsoft.com/office/drawing/2014/main" id="{27B4991A-2BFB-AE40-BF29-D6C646D8B541}"/>
                </a:ext>
              </a:extLst>
            </p:cNvPr>
            <p:cNvSpPr txBox="1"/>
            <p:nvPr/>
          </p:nvSpPr>
          <p:spPr>
            <a:xfrm>
              <a:off x="9374355" y="5747035"/>
              <a:ext cx="686293" cy="184666"/>
            </a:xfrm>
            <a:prstGeom prst="rect">
              <a:avLst/>
            </a:prstGeom>
            <a:noFill/>
          </p:spPr>
          <p:txBody>
            <a:bodyPr wrap="square" rtlCol="0">
              <a:spAutoFit/>
            </a:bodyPr>
            <a:lstStyle/>
            <a:p>
              <a:r>
                <a:rPr lang="nb-NO" sz="600" b="1" dirty="0">
                  <a:solidFill>
                    <a:srgbClr val="4409FF"/>
                  </a:solidFill>
                  <a:latin typeface="+mn-lt"/>
                </a:rPr>
                <a:t>Button-press</a:t>
              </a:r>
            </a:p>
          </p:txBody>
        </p:sp>
      </p:grpSp>
      <p:pic>
        <p:nvPicPr>
          <p:cNvPr id="43" name="Bilde 42">
            <a:extLst>
              <a:ext uri="{FF2B5EF4-FFF2-40B4-BE49-F238E27FC236}">
                <a16:creationId xmlns:a16="http://schemas.microsoft.com/office/drawing/2014/main" id="{A89627EE-BE9C-C778-082E-4B60D90893D7}"/>
              </a:ext>
            </a:extLst>
          </p:cNvPr>
          <p:cNvPicPr>
            <a:picLocks noChangeAspect="1"/>
          </p:cNvPicPr>
          <p:nvPr/>
        </p:nvPicPr>
        <p:blipFill>
          <a:blip r:embed="rId14"/>
          <a:stretch>
            <a:fillRect/>
          </a:stretch>
        </p:blipFill>
        <p:spPr>
          <a:xfrm>
            <a:off x="6650016" y="4328943"/>
            <a:ext cx="239855" cy="201173"/>
          </a:xfrm>
          <a:prstGeom prst="rect">
            <a:avLst/>
          </a:prstGeom>
        </p:spPr>
      </p:pic>
    </p:spTree>
    <p:extLst>
      <p:ext uri="{BB962C8B-B14F-4D97-AF65-F5344CB8AC3E}">
        <p14:creationId xmlns:p14="http://schemas.microsoft.com/office/powerpoint/2010/main" val="1237530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500" fill="hold"/>
                                        <p:tgtEl>
                                          <p:spTgt spid="33"/>
                                        </p:tgtEl>
                                        <p:attrNameLst>
                                          <p:attrName>ppt_x</p:attrName>
                                        </p:attrNameLst>
                                      </p:cBhvr>
                                      <p:tavLst>
                                        <p:tav tm="0">
                                          <p:val>
                                            <p:strVal val="0-#ppt_w/2"/>
                                          </p:val>
                                        </p:tav>
                                        <p:tav tm="100000">
                                          <p:val>
                                            <p:strVal val="#ppt_x"/>
                                          </p:val>
                                        </p:tav>
                                      </p:tavLst>
                                    </p:anim>
                                    <p:anim calcmode="lin" valueType="num">
                                      <p:cBhvr additive="base">
                                        <p:cTn id="12" dur="500" fill="hold"/>
                                        <p:tgtEl>
                                          <p:spTgt spid="33"/>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additive="base">
                                        <p:cTn id="15" dur="500" fill="hold"/>
                                        <p:tgtEl>
                                          <p:spTgt spid="32"/>
                                        </p:tgtEl>
                                        <p:attrNameLst>
                                          <p:attrName>ppt_x</p:attrName>
                                        </p:attrNameLst>
                                      </p:cBhvr>
                                      <p:tavLst>
                                        <p:tav tm="0">
                                          <p:val>
                                            <p:strVal val="0-#ppt_w/2"/>
                                          </p:val>
                                        </p:tav>
                                        <p:tav tm="100000">
                                          <p:val>
                                            <p:strVal val="#ppt_x"/>
                                          </p:val>
                                        </p:tav>
                                      </p:tavLst>
                                    </p:anim>
                                    <p:anim calcmode="lin" valueType="num">
                                      <p:cBhvr additive="base">
                                        <p:cTn id="16" dur="500" fill="hold"/>
                                        <p:tgtEl>
                                          <p:spTgt spid="32"/>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nodeType="clickEffect">
                                  <p:stCondLst>
                                    <p:cond delay="0"/>
                                  </p:stCondLst>
                                  <p:childTnLst>
                                    <p:set>
                                      <p:cBhvr>
                                        <p:cTn id="20" dur="1" fill="hold">
                                          <p:stCondLst>
                                            <p:cond delay="0"/>
                                          </p:stCondLst>
                                        </p:cTn>
                                        <p:tgtEl>
                                          <p:spTgt spid="30"/>
                                        </p:tgtEl>
                                        <p:attrNameLst>
                                          <p:attrName>style.visibility</p:attrName>
                                        </p:attrNameLst>
                                      </p:cBhvr>
                                      <p:to>
                                        <p:strVal val="visible"/>
                                      </p:to>
                                    </p:set>
                                    <p:anim calcmode="lin" valueType="num">
                                      <p:cBhvr additive="base">
                                        <p:cTn id="21" dur="500" fill="hold"/>
                                        <p:tgtEl>
                                          <p:spTgt spid="30"/>
                                        </p:tgtEl>
                                        <p:attrNameLst>
                                          <p:attrName>ppt_x</p:attrName>
                                        </p:attrNameLst>
                                      </p:cBhvr>
                                      <p:tavLst>
                                        <p:tav tm="0">
                                          <p:val>
                                            <p:strVal val="0-#ppt_w/2"/>
                                          </p:val>
                                        </p:tav>
                                        <p:tav tm="100000">
                                          <p:val>
                                            <p:strVal val="#ppt_x"/>
                                          </p:val>
                                        </p:tav>
                                      </p:tavLst>
                                    </p:anim>
                                    <p:anim calcmode="lin" valueType="num">
                                      <p:cBhvr additive="base">
                                        <p:cTn id="22" dur="500" fill="hold"/>
                                        <p:tgtEl>
                                          <p:spTgt spid="30"/>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40"/>
                                        </p:tgtEl>
                                        <p:attrNameLst>
                                          <p:attrName>style.visibility</p:attrName>
                                        </p:attrNameLst>
                                      </p:cBhvr>
                                      <p:to>
                                        <p:strVal val="visible"/>
                                      </p:to>
                                    </p:set>
                                    <p:anim calcmode="lin" valueType="num">
                                      <p:cBhvr additive="base">
                                        <p:cTn id="27" dur="500" fill="hold"/>
                                        <p:tgtEl>
                                          <p:spTgt spid="40"/>
                                        </p:tgtEl>
                                        <p:attrNameLst>
                                          <p:attrName>ppt_x</p:attrName>
                                        </p:attrNameLst>
                                      </p:cBhvr>
                                      <p:tavLst>
                                        <p:tav tm="0">
                                          <p:val>
                                            <p:strVal val="0-#ppt_w/2"/>
                                          </p:val>
                                        </p:tav>
                                        <p:tav tm="100000">
                                          <p:val>
                                            <p:strVal val="#ppt_x"/>
                                          </p:val>
                                        </p:tav>
                                      </p:tavLst>
                                    </p:anim>
                                    <p:anim calcmode="lin" valueType="num">
                                      <p:cBhvr additive="base">
                                        <p:cTn id="28" dur="500" fill="hold"/>
                                        <p:tgtEl>
                                          <p:spTgt spid="40"/>
                                        </p:tgtEl>
                                        <p:attrNameLst>
                                          <p:attrName>ppt_y</p:attrName>
                                        </p:attrNameLst>
                                      </p:cBhvr>
                                      <p:tavLst>
                                        <p:tav tm="0">
                                          <p:val>
                                            <p:strVal val="#ppt_y"/>
                                          </p:val>
                                        </p:tav>
                                        <p:tav tm="100000">
                                          <p:val>
                                            <p:strVal val="#ppt_y"/>
                                          </p:val>
                                        </p:tav>
                                      </p:tavLst>
                                    </p:anim>
                                  </p:childTnLst>
                                </p:cTn>
                              </p:par>
                              <p:par>
                                <p:cTn id="29" presetID="1" presetClass="entr" presetSubtype="0" fill="hold" nodeType="withEffect">
                                  <p:stCondLst>
                                    <p:cond delay="0"/>
                                  </p:stCondLst>
                                  <p:childTnLst>
                                    <p:set>
                                      <p:cBhvr>
                                        <p:cTn id="30"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kstSylinder 12">
            <a:extLst>
              <a:ext uri="{FF2B5EF4-FFF2-40B4-BE49-F238E27FC236}">
                <a16:creationId xmlns:a16="http://schemas.microsoft.com/office/drawing/2014/main" id="{C3B4D298-78F4-6697-C2A8-8A62D79302AF}"/>
              </a:ext>
            </a:extLst>
          </p:cNvPr>
          <p:cNvSpPr txBox="1"/>
          <p:nvPr/>
        </p:nvSpPr>
        <p:spPr>
          <a:xfrm>
            <a:off x="1789387" y="507952"/>
            <a:ext cx="8258772" cy="954107"/>
          </a:xfrm>
          <a:prstGeom prst="rect">
            <a:avLst/>
          </a:prstGeom>
          <a:noFill/>
        </p:spPr>
        <p:txBody>
          <a:bodyPr wrap="square" rtlCol="0">
            <a:spAutoFit/>
          </a:bodyPr>
          <a:lstStyle/>
          <a:p>
            <a:pPr algn="ctr"/>
            <a:r>
              <a:rPr lang="en-US" sz="2800" b="1" dirty="0">
                <a:solidFill>
                  <a:srgbClr val="4409FF"/>
                </a:solidFill>
              </a:rPr>
              <a:t>What is going on in these examples: Is the brain more conscious than “me”?</a:t>
            </a:r>
            <a:endParaRPr lang="nb-NO" sz="2800" b="1" dirty="0">
              <a:solidFill>
                <a:srgbClr val="4409FF"/>
              </a:solidFill>
            </a:endParaRPr>
          </a:p>
        </p:txBody>
      </p:sp>
      <p:grpSp>
        <p:nvGrpSpPr>
          <p:cNvPr id="3" name="Gruppe 2">
            <a:extLst>
              <a:ext uri="{FF2B5EF4-FFF2-40B4-BE49-F238E27FC236}">
                <a16:creationId xmlns:a16="http://schemas.microsoft.com/office/drawing/2014/main" id="{A4B7D7D5-0259-0689-6017-8FFDB5F0C820}"/>
              </a:ext>
            </a:extLst>
          </p:cNvPr>
          <p:cNvGrpSpPr/>
          <p:nvPr/>
        </p:nvGrpSpPr>
        <p:grpSpPr>
          <a:xfrm>
            <a:off x="353071" y="1948530"/>
            <a:ext cx="5565702" cy="3696952"/>
            <a:chOff x="353071" y="1893154"/>
            <a:chExt cx="5565702" cy="3696952"/>
          </a:xfrm>
        </p:grpSpPr>
        <p:sp>
          <p:nvSpPr>
            <p:cNvPr id="2" name="Rektangel 1">
              <a:extLst>
                <a:ext uri="{FF2B5EF4-FFF2-40B4-BE49-F238E27FC236}">
                  <a16:creationId xmlns:a16="http://schemas.microsoft.com/office/drawing/2014/main" id="{29A337CD-0687-758D-0247-A22D669ED186}"/>
                </a:ext>
              </a:extLst>
            </p:cNvPr>
            <p:cNvSpPr/>
            <p:nvPr/>
          </p:nvSpPr>
          <p:spPr>
            <a:xfrm>
              <a:off x="353071" y="1893154"/>
              <a:ext cx="5565702" cy="3696952"/>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sz="1600" dirty="0"/>
            </a:p>
          </p:txBody>
        </p:sp>
        <p:sp>
          <p:nvSpPr>
            <p:cNvPr id="23" name="TekstSylinder 22">
              <a:extLst>
                <a:ext uri="{FF2B5EF4-FFF2-40B4-BE49-F238E27FC236}">
                  <a16:creationId xmlns:a16="http://schemas.microsoft.com/office/drawing/2014/main" id="{6AC80DA1-2538-474D-2C17-DE431110FAA9}"/>
                </a:ext>
              </a:extLst>
            </p:cNvPr>
            <p:cNvSpPr txBox="1"/>
            <p:nvPr/>
          </p:nvSpPr>
          <p:spPr>
            <a:xfrm>
              <a:off x="561247" y="2618246"/>
              <a:ext cx="5136366" cy="1754326"/>
            </a:xfrm>
            <a:prstGeom prst="rect">
              <a:avLst/>
            </a:prstGeom>
            <a:noFill/>
            <a:ln>
              <a:solidFill>
                <a:srgbClr val="4409FF"/>
              </a:solidFill>
            </a:ln>
          </p:spPr>
          <p:txBody>
            <a:bodyPr wrap="square" rtlCol="0">
              <a:spAutoFit/>
            </a:bodyPr>
            <a:lstStyle/>
            <a:p>
              <a:r>
                <a:rPr lang="en-US" dirty="0"/>
                <a:t>A critical view may suggest that what is happening in these experiments is momentary random fluctuations in brain activity, which drive arbitrary, purposeless movements, and which may coincide with the presentation of a task to be performed. Cannot rule out that possibility</a:t>
              </a:r>
              <a:endParaRPr lang="nb-NO" dirty="0"/>
            </a:p>
          </p:txBody>
        </p:sp>
      </p:grpSp>
      <p:grpSp>
        <p:nvGrpSpPr>
          <p:cNvPr id="5" name="Gruppe 4">
            <a:extLst>
              <a:ext uri="{FF2B5EF4-FFF2-40B4-BE49-F238E27FC236}">
                <a16:creationId xmlns:a16="http://schemas.microsoft.com/office/drawing/2014/main" id="{0DF0339D-0AFA-6221-4A01-37E5F5893505}"/>
              </a:ext>
            </a:extLst>
          </p:cNvPr>
          <p:cNvGrpSpPr/>
          <p:nvPr/>
        </p:nvGrpSpPr>
        <p:grpSpPr>
          <a:xfrm>
            <a:off x="5977556" y="1948530"/>
            <a:ext cx="5565702" cy="3696952"/>
            <a:chOff x="5977556" y="1948530"/>
            <a:chExt cx="5565702" cy="3696952"/>
          </a:xfrm>
        </p:grpSpPr>
        <p:sp>
          <p:nvSpPr>
            <p:cNvPr id="20" name="Rektangel 19">
              <a:extLst>
                <a:ext uri="{FF2B5EF4-FFF2-40B4-BE49-F238E27FC236}">
                  <a16:creationId xmlns:a16="http://schemas.microsoft.com/office/drawing/2014/main" id="{563CA5D6-6018-2868-71E3-EE21474256F4}"/>
                </a:ext>
              </a:extLst>
            </p:cNvPr>
            <p:cNvSpPr/>
            <p:nvPr/>
          </p:nvSpPr>
          <p:spPr>
            <a:xfrm>
              <a:off x="5977556" y="1948530"/>
              <a:ext cx="5565702" cy="3696952"/>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sz="1600" dirty="0"/>
            </a:p>
          </p:txBody>
        </p:sp>
        <p:sp>
          <p:nvSpPr>
            <p:cNvPr id="4" name="TekstSylinder 3">
              <a:extLst>
                <a:ext uri="{FF2B5EF4-FFF2-40B4-BE49-F238E27FC236}">
                  <a16:creationId xmlns:a16="http://schemas.microsoft.com/office/drawing/2014/main" id="{D95FD441-A553-B634-829F-BAE436C2475B}"/>
                </a:ext>
              </a:extLst>
            </p:cNvPr>
            <p:cNvSpPr txBox="1"/>
            <p:nvPr/>
          </p:nvSpPr>
          <p:spPr>
            <a:xfrm>
              <a:off x="6126949" y="2654006"/>
              <a:ext cx="5188131" cy="2031325"/>
            </a:xfrm>
            <a:prstGeom prst="rect">
              <a:avLst/>
            </a:prstGeom>
            <a:noFill/>
            <a:ln>
              <a:solidFill>
                <a:schemeClr val="tx1"/>
              </a:solidFill>
            </a:ln>
          </p:spPr>
          <p:txBody>
            <a:bodyPr wrap="square" rtlCol="0">
              <a:spAutoFit/>
            </a:bodyPr>
            <a:lstStyle/>
            <a:p>
              <a:r>
                <a:rPr lang="en-US" dirty="0">
                  <a:solidFill>
                    <a:srgbClr val="4409FF"/>
                  </a:solidFill>
                </a:rPr>
                <a:t>An alternative view may be that these examples  show the brain as a top-down actor which initiates awareness of an event, which in turn tunes predictions about future events, awareness may thus be synonymous with perceptual consciousness, which in turn is distinct from phenomenological consciousness, </a:t>
              </a:r>
              <a:endParaRPr lang="nb-NO" dirty="0"/>
            </a:p>
          </p:txBody>
        </p:sp>
      </p:grpSp>
    </p:spTree>
    <p:extLst>
      <p:ext uri="{BB962C8B-B14F-4D97-AF65-F5344CB8AC3E}">
        <p14:creationId xmlns:p14="http://schemas.microsoft.com/office/powerpoint/2010/main" val="4119476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kstSylinder 5">
            <a:extLst>
              <a:ext uri="{FF2B5EF4-FFF2-40B4-BE49-F238E27FC236}">
                <a16:creationId xmlns:a16="http://schemas.microsoft.com/office/drawing/2014/main" id="{1C3DEBDC-7BD6-B900-2BA5-1E691970DA78}"/>
              </a:ext>
            </a:extLst>
          </p:cNvPr>
          <p:cNvSpPr txBox="1"/>
          <p:nvPr/>
        </p:nvSpPr>
        <p:spPr>
          <a:xfrm>
            <a:off x="3034966" y="406918"/>
            <a:ext cx="8370453" cy="523220"/>
          </a:xfrm>
          <a:prstGeom prst="rect">
            <a:avLst/>
          </a:prstGeom>
          <a:noFill/>
        </p:spPr>
        <p:txBody>
          <a:bodyPr wrap="square" rtlCol="0">
            <a:spAutoFit/>
          </a:bodyPr>
          <a:lstStyle/>
          <a:p>
            <a:r>
              <a:rPr lang="en-US" sz="2800" b="1" dirty="0">
                <a:solidFill>
                  <a:srgbClr val="4409FF"/>
                </a:solidFill>
              </a:rPr>
              <a:t>What initiates Awareness, the role of Attention</a:t>
            </a:r>
            <a:endParaRPr lang="nb-NO" sz="2800" b="1" dirty="0">
              <a:solidFill>
                <a:srgbClr val="4409FF"/>
              </a:solidFill>
            </a:endParaRPr>
          </a:p>
        </p:txBody>
      </p:sp>
      <p:grpSp>
        <p:nvGrpSpPr>
          <p:cNvPr id="2" name="Gruppe 1">
            <a:extLst>
              <a:ext uri="{FF2B5EF4-FFF2-40B4-BE49-F238E27FC236}">
                <a16:creationId xmlns:a16="http://schemas.microsoft.com/office/drawing/2014/main" id="{AA9F3DF5-E843-3EC2-3476-2EEAC51A80AD}"/>
              </a:ext>
            </a:extLst>
          </p:cNvPr>
          <p:cNvGrpSpPr/>
          <p:nvPr/>
        </p:nvGrpSpPr>
        <p:grpSpPr>
          <a:xfrm>
            <a:off x="605576" y="1799291"/>
            <a:ext cx="3748391" cy="4425374"/>
            <a:chOff x="801814" y="1653122"/>
            <a:chExt cx="3748391" cy="4425374"/>
          </a:xfrm>
        </p:grpSpPr>
        <p:sp>
          <p:nvSpPr>
            <p:cNvPr id="4" name="Rektangel 3">
              <a:extLst>
                <a:ext uri="{FF2B5EF4-FFF2-40B4-BE49-F238E27FC236}">
                  <a16:creationId xmlns:a16="http://schemas.microsoft.com/office/drawing/2014/main" id="{D4F4E1BE-30EF-8D34-5348-69F6C55E04D5}"/>
                </a:ext>
              </a:extLst>
            </p:cNvPr>
            <p:cNvSpPr/>
            <p:nvPr/>
          </p:nvSpPr>
          <p:spPr>
            <a:xfrm>
              <a:off x="801814" y="1653122"/>
              <a:ext cx="3748391" cy="4425374"/>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grpSp>
          <p:nvGrpSpPr>
            <p:cNvPr id="12" name="Gruppe 11">
              <a:extLst>
                <a:ext uri="{FF2B5EF4-FFF2-40B4-BE49-F238E27FC236}">
                  <a16:creationId xmlns:a16="http://schemas.microsoft.com/office/drawing/2014/main" id="{FFEB83B9-26DA-6EAB-3CF4-DBA59DEB23ED}"/>
                </a:ext>
              </a:extLst>
            </p:cNvPr>
            <p:cNvGrpSpPr/>
            <p:nvPr/>
          </p:nvGrpSpPr>
          <p:grpSpPr>
            <a:xfrm>
              <a:off x="1117591" y="2038224"/>
              <a:ext cx="3000432" cy="3586415"/>
              <a:chOff x="3419356" y="3508028"/>
              <a:chExt cx="2286117" cy="2711589"/>
            </a:xfrm>
          </p:grpSpPr>
          <p:pic>
            <p:nvPicPr>
              <p:cNvPr id="10" name="Bilde 9">
                <a:extLst>
                  <a:ext uri="{FF2B5EF4-FFF2-40B4-BE49-F238E27FC236}">
                    <a16:creationId xmlns:a16="http://schemas.microsoft.com/office/drawing/2014/main" id="{F4CC5F33-70BC-B266-5872-70BECB4AD476}"/>
                  </a:ext>
                </a:extLst>
              </p:cNvPr>
              <p:cNvPicPr>
                <a:picLocks noChangeAspect="1"/>
              </p:cNvPicPr>
              <p:nvPr/>
            </p:nvPicPr>
            <p:blipFill>
              <a:blip r:embed="rId3"/>
              <a:stretch>
                <a:fillRect/>
              </a:stretch>
            </p:blipFill>
            <p:spPr>
              <a:xfrm>
                <a:off x="3419356" y="3508028"/>
                <a:ext cx="2286117" cy="2711589"/>
              </a:xfrm>
              <a:prstGeom prst="rect">
                <a:avLst/>
              </a:prstGeom>
              <a:ln w="38100">
                <a:solidFill>
                  <a:srgbClr val="4409FF"/>
                </a:solidFill>
              </a:ln>
            </p:spPr>
          </p:pic>
          <p:sp>
            <p:nvSpPr>
              <p:cNvPr id="11" name="Ellipse 10">
                <a:extLst>
                  <a:ext uri="{FF2B5EF4-FFF2-40B4-BE49-F238E27FC236}">
                    <a16:creationId xmlns:a16="http://schemas.microsoft.com/office/drawing/2014/main" id="{7B8C807B-FB84-1B5C-B236-0C295963E6C4}"/>
                  </a:ext>
                </a:extLst>
              </p:cNvPr>
              <p:cNvSpPr/>
              <p:nvPr/>
            </p:nvSpPr>
            <p:spPr>
              <a:xfrm>
                <a:off x="3429000" y="3857625"/>
                <a:ext cx="561975" cy="323850"/>
              </a:xfrm>
              <a:prstGeom prst="ellipse">
                <a:avLst/>
              </a:prstGeom>
              <a:noFill/>
              <a:ln w="19050">
                <a:solidFill>
                  <a:srgbClr val="4409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grpSp>
      </p:grpSp>
      <p:grpSp>
        <p:nvGrpSpPr>
          <p:cNvPr id="13" name="Gruppe 12">
            <a:extLst>
              <a:ext uri="{FF2B5EF4-FFF2-40B4-BE49-F238E27FC236}">
                <a16:creationId xmlns:a16="http://schemas.microsoft.com/office/drawing/2014/main" id="{D0C28871-8D50-A78C-A273-34BD38EB192C}"/>
              </a:ext>
            </a:extLst>
          </p:cNvPr>
          <p:cNvGrpSpPr/>
          <p:nvPr/>
        </p:nvGrpSpPr>
        <p:grpSpPr>
          <a:xfrm>
            <a:off x="4669744" y="1324312"/>
            <a:ext cx="5571187" cy="1001679"/>
            <a:chOff x="4762352" y="1615737"/>
            <a:chExt cx="5571187" cy="1001679"/>
          </a:xfrm>
        </p:grpSpPr>
        <p:sp>
          <p:nvSpPr>
            <p:cNvPr id="7" name="Rektangel 6">
              <a:extLst>
                <a:ext uri="{FF2B5EF4-FFF2-40B4-BE49-F238E27FC236}">
                  <a16:creationId xmlns:a16="http://schemas.microsoft.com/office/drawing/2014/main" id="{9540A78F-50F3-F726-5598-07210B440A3C}"/>
                </a:ext>
              </a:extLst>
            </p:cNvPr>
            <p:cNvSpPr/>
            <p:nvPr/>
          </p:nvSpPr>
          <p:spPr>
            <a:xfrm>
              <a:off x="4762352" y="1615737"/>
              <a:ext cx="5409530" cy="1001679"/>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9" name="TekstSylinder 8">
              <a:extLst>
                <a:ext uri="{FF2B5EF4-FFF2-40B4-BE49-F238E27FC236}">
                  <a16:creationId xmlns:a16="http://schemas.microsoft.com/office/drawing/2014/main" id="{2D814B0B-62D1-7B0D-35D4-82CCC075C3EF}"/>
                </a:ext>
              </a:extLst>
            </p:cNvPr>
            <p:cNvSpPr txBox="1"/>
            <p:nvPr/>
          </p:nvSpPr>
          <p:spPr>
            <a:xfrm>
              <a:off x="4823857" y="1755982"/>
              <a:ext cx="5509682" cy="646331"/>
            </a:xfrm>
            <a:prstGeom prst="rect">
              <a:avLst/>
            </a:prstGeom>
            <a:noFill/>
          </p:spPr>
          <p:txBody>
            <a:bodyPr wrap="square" rtlCol="0">
              <a:spAutoFit/>
            </a:bodyPr>
            <a:lstStyle/>
            <a:p>
              <a:r>
                <a:rPr lang="en-US" dirty="0"/>
                <a:t>A recurrent theme in consciousness research is that attention </a:t>
              </a:r>
              <a:r>
                <a:rPr lang="en-US" i="1" dirty="0"/>
                <a:t>“moves consciousness in and out of focus”</a:t>
              </a:r>
              <a:endParaRPr lang="nb-NO" dirty="0"/>
            </a:p>
          </p:txBody>
        </p:sp>
      </p:grpSp>
      <p:grpSp>
        <p:nvGrpSpPr>
          <p:cNvPr id="17" name="Gruppe 16">
            <a:extLst>
              <a:ext uri="{FF2B5EF4-FFF2-40B4-BE49-F238E27FC236}">
                <a16:creationId xmlns:a16="http://schemas.microsoft.com/office/drawing/2014/main" id="{93D2BA91-9B9C-05DE-4B13-0DD57B6C4140}"/>
              </a:ext>
            </a:extLst>
          </p:cNvPr>
          <p:cNvGrpSpPr/>
          <p:nvPr/>
        </p:nvGrpSpPr>
        <p:grpSpPr>
          <a:xfrm>
            <a:off x="4662877" y="2464921"/>
            <a:ext cx="5233481" cy="1454476"/>
            <a:chOff x="4869349" y="2543577"/>
            <a:chExt cx="5233481" cy="1421733"/>
          </a:xfrm>
        </p:grpSpPr>
        <p:sp>
          <p:nvSpPr>
            <p:cNvPr id="5" name="TekstSylinder 4">
              <a:extLst>
                <a:ext uri="{FF2B5EF4-FFF2-40B4-BE49-F238E27FC236}">
                  <a16:creationId xmlns:a16="http://schemas.microsoft.com/office/drawing/2014/main" id="{53015F1A-7592-5B6F-B646-2172685C3B5F}"/>
                </a:ext>
              </a:extLst>
            </p:cNvPr>
            <p:cNvSpPr txBox="1"/>
            <p:nvPr/>
          </p:nvSpPr>
          <p:spPr>
            <a:xfrm>
              <a:off x="4869349" y="2543577"/>
              <a:ext cx="5233481" cy="1277273"/>
            </a:xfrm>
            <a:prstGeom prst="rect">
              <a:avLst/>
            </a:prstGeom>
            <a:noFill/>
          </p:spPr>
          <p:txBody>
            <a:bodyPr wrap="square">
              <a:spAutoFit/>
            </a:bodyPr>
            <a:lstStyle/>
            <a:p>
              <a:r>
                <a:rPr lang="en-US" sz="1100" dirty="0"/>
                <a:t>Treisman's "attention spot" relates to her </a:t>
              </a:r>
              <a:r>
                <a:rPr lang="en-US" sz="1100" b="1" i="0" dirty="0">
                  <a:solidFill>
                    <a:srgbClr val="001D35"/>
                  </a:solidFill>
                  <a:effectLst/>
                  <a:latin typeface="Google Sans"/>
                </a:rPr>
                <a:t>Feature Integration Theory</a:t>
              </a:r>
              <a:r>
                <a:rPr lang="en-US" sz="1100" b="0" i="0" dirty="0">
                  <a:solidFill>
                    <a:srgbClr val="001D35"/>
                  </a:solidFill>
                  <a:effectLst/>
                  <a:latin typeface="Google Sans"/>
                </a:rPr>
                <a:t>, where a spatial spotlight of attention binds individual features (like color and shape) into a single, coherent object. In this theory, information is first registered in a pre-attentive stage, and then a focused, "spot" of attention at a specific location brings the features together to form a complete perception. This helps explain how we can correctly assemble features of an object, especially when many objects are present, and how "conjunction errors" can occur when features are mistakenly combined. </a:t>
              </a:r>
              <a:endParaRPr lang="nb-NO" sz="1100" dirty="0"/>
            </a:p>
          </p:txBody>
        </p:sp>
        <p:sp>
          <p:nvSpPr>
            <p:cNvPr id="15" name="Rektangel 14">
              <a:extLst>
                <a:ext uri="{FF2B5EF4-FFF2-40B4-BE49-F238E27FC236}">
                  <a16:creationId xmlns:a16="http://schemas.microsoft.com/office/drawing/2014/main" id="{E4159F10-828F-00D4-4A47-4771C12B44B0}"/>
                </a:ext>
              </a:extLst>
            </p:cNvPr>
            <p:cNvSpPr/>
            <p:nvPr/>
          </p:nvSpPr>
          <p:spPr>
            <a:xfrm>
              <a:off x="6774427" y="3264311"/>
              <a:ext cx="3126658" cy="51721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 name="Rektangel 15">
              <a:extLst>
                <a:ext uri="{FF2B5EF4-FFF2-40B4-BE49-F238E27FC236}">
                  <a16:creationId xmlns:a16="http://schemas.microsoft.com/office/drawing/2014/main" id="{8B485763-5809-2900-31CF-B83E8AE5B03C}"/>
                </a:ext>
              </a:extLst>
            </p:cNvPr>
            <p:cNvSpPr/>
            <p:nvPr/>
          </p:nvSpPr>
          <p:spPr>
            <a:xfrm>
              <a:off x="4940844" y="3448099"/>
              <a:ext cx="1971235" cy="51721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grpSp>
      <p:grpSp>
        <p:nvGrpSpPr>
          <p:cNvPr id="14" name="Gruppe 13">
            <a:extLst>
              <a:ext uri="{FF2B5EF4-FFF2-40B4-BE49-F238E27FC236}">
                <a16:creationId xmlns:a16="http://schemas.microsoft.com/office/drawing/2014/main" id="{5B8893FB-6DA0-B0EE-F969-36A0123012A4}"/>
              </a:ext>
            </a:extLst>
          </p:cNvPr>
          <p:cNvGrpSpPr/>
          <p:nvPr/>
        </p:nvGrpSpPr>
        <p:grpSpPr>
          <a:xfrm>
            <a:off x="4642852" y="3645669"/>
            <a:ext cx="6820766" cy="1972452"/>
            <a:chOff x="4823857" y="4064297"/>
            <a:chExt cx="6762567" cy="1706511"/>
          </a:xfrm>
        </p:grpSpPr>
        <p:sp>
          <p:nvSpPr>
            <p:cNvPr id="3" name="Rektangel 2">
              <a:extLst>
                <a:ext uri="{FF2B5EF4-FFF2-40B4-BE49-F238E27FC236}">
                  <a16:creationId xmlns:a16="http://schemas.microsoft.com/office/drawing/2014/main" id="{BEACAA8A-DF13-1227-3556-6555D8FCBFF3}"/>
                </a:ext>
              </a:extLst>
            </p:cNvPr>
            <p:cNvSpPr/>
            <p:nvPr/>
          </p:nvSpPr>
          <p:spPr>
            <a:xfrm>
              <a:off x="4823857" y="4064297"/>
              <a:ext cx="6762567" cy="1706511"/>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 name="TekstSylinder 7">
              <a:extLst>
                <a:ext uri="{FF2B5EF4-FFF2-40B4-BE49-F238E27FC236}">
                  <a16:creationId xmlns:a16="http://schemas.microsoft.com/office/drawing/2014/main" id="{3A6F82C1-02DF-95DE-8AA6-C9C69F9F6588}"/>
                </a:ext>
              </a:extLst>
            </p:cNvPr>
            <p:cNvSpPr txBox="1"/>
            <p:nvPr/>
          </p:nvSpPr>
          <p:spPr>
            <a:xfrm>
              <a:off x="5076354" y="4293456"/>
              <a:ext cx="6452368" cy="1145003"/>
            </a:xfrm>
            <a:prstGeom prst="rect">
              <a:avLst/>
            </a:prstGeom>
            <a:noFill/>
          </p:spPr>
          <p:txBody>
            <a:bodyPr wrap="square">
              <a:spAutoFit/>
            </a:bodyPr>
            <a:lstStyle/>
            <a:p>
              <a:pPr>
                <a:buNone/>
              </a:pPr>
              <a:r>
                <a:rPr lang="nb-NO" sz="1600" dirty="0" err="1">
                  <a:solidFill>
                    <a:srgbClr val="4409FF"/>
                  </a:solidFill>
                  <a:effectLst/>
                  <a:latin typeface="Aptos" panose="020B0004020202020204" pitchFamily="34" charset="0"/>
                  <a:ea typeface="Times New Roman" panose="02020603050405020304" pitchFamily="18" charset="0"/>
                  <a:cs typeface="Aptos" panose="020B0004020202020204" pitchFamily="34" charset="0"/>
                </a:rPr>
                <a:t>Attention</a:t>
              </a:r>
              <a:r>
                <a:rPr lang="nb-NO" sz="1600" dirty="0">
                  <a:solidFill>
                    <a:srgbClr val="4409FF"/>
                  </a:solidFill>
                  <a:effectLst/>
                  <a:latin typeface="Aptos" panose="020B0004020202020204" pitchFamily="34" charset="0"/>
                  <a:ea typeface="Times New Roman" panose="02020603050405020304" pitchFamily="18" charset="0"/>
                  <a:cs typeface="Aptos" panose="020B0004020202020204" pitchFamily="34" charset="0"/>
                </a:rPr>
                <a:t> </a:t>
              </a:r>
              <a:r>
                <a:rPr lang="nb-NO" sz="1600" dirty="0" err="1">
                  <a:solidFill>
                    <a:srgbClr val="4409FF"/>
                  </a:solidFill>
                  <a:effectLst/>
                  <a:latin typeface="Aptos" panose="020B0004020202020204" pitchFamily="34" charset="0"/>
                  <a:ea typeface="Times New Roman" panose="02020603050405020304" pitchFamily="18" charset="0"/>
                  <a:cs typeface="Aptos" panose="020B0004020202020204" pitchFamily="34" charset="0"/>
                </a:rPr>
                <a:t>moves</a:t>
              </a:r>
              <a:r>
                <a:rPr lang="nb-NO" sz="1600" dirty="0">
                  <a:solidFill>
                    <a:srgbClr val="4409FF"/>
                  </a:solidFill>
                  <a:effectLst/>
                  <a:latin typeface="Aptos" panose="020B0004020202020204" pitchFamily="34" charset="0"/>
                  <a:ea typeface="Times New Roman" panose="02020603050405020304" pitchFamily="18" charset="0"/>
                  <a:cs typeface="Aptos" panose="020B0004020202020204" pitchFamily="34" charset="0"/>
                </a:rPr>
                <a:t> the «spotlight» in and </a:t>
              </a:r>
              <a:r>
                <a:rPr lang="nb-NO" sz="1600" dirty="0" err="1">
                  <a:solidFill>
                    <a:srgbClr val="4409FF"/>
                  </a:solidFill>
                  <a:effectLst/>
                  <a:latin typeface="Aptos" panose="020B0004020202020204" pitchFamily="34" charset="0"/>
                  <a:ea typeface="Times New Roman" panose="02020603050405020304" pitchFamily="18" charset="0"/>
                  <a:cs typeface="Aptos" panose="020B0004020202020204" pitchFamily="34" charset="0"/>
                </a:rPr>
                <a:t>out</a:t>
              </a:r>
              <a:r>
                <a:rPr lang="nb-NO" sz="1600" dirty="0">
                  <a:solidFill>
                    <a:srgbClr val="4409FF"/>
                  </a:solidFill>
                  <a:effectLst/>
                  <a:latin typeface="Aptos" panose="020B0004020202020204" pitchFamily="34" charset="0"/>
                  <a:ea typeface="Times New Roman" panose="02020603050405020304" pitchFamily="18" charset="0"/>
                  <a:cs typeface="Aptos" panose="020B0004020202020204" pitchFamily="34" charset="0"/>
                </a:rPr>
                <a:t> of </a:t>
              </a:r>
              <a:r>
                <a:rPr lang="nb-NO" sz="1600" i="1" dirty="0" err="1">
                  <a:solidFill>
                    <a:srgbClr val="4409FF"/>
                  </a:solidFill>
                  <a:effectLst/>
                  <a:latin typeface="Aptos" panose="020B0004020202020204" pitchFamily="34" charset="0"/>
                  <a:ea typeface="Times New Roman" panose="02020603050405020304" pitchFamily="18" charset="0"/>
                  <a:cs typeface="Aptos" panose="020B0004020202020204" pitchFamily="34" charset="0"/>
                </a:rPr>
                <a:t>awareness</a:t>
              </a:r>
              <a:r>
                <a:rPr lang="nb-NO" sz="1600" dirty="0">
                  <a:solidFill>
                    <a:srgbClr val="4409FF"/>
                  </a:solidFill>
                  <a:effectLst/>
                  <a:latin typeface="Aptos" panose="020B0004020202020204" pitchFamily="34" charset="0"/>
                  <a:ea typeface="Times New Roman" panose="02020603050405020304" pitchFamily="18" charset="0"/>
                  <a:cs typeface="Aptos" panose="020B0004020202020204" pitchFamily="34" charset="0"/>
                </a:rPr>
                <a:t> or </a:t>
              </a:r>
              <a:r>
                <a:rPr lang="nb-NO" sz="1600" dirty="0" err="1">
                  <a:solidFill>
                    <a:srgbClr val="4409FF"/>
                  </a:solidFill>
                  <a:effectLst/>
                  <a:latin typeface="Aptos" panose="020B0004020202020204" pitchFamily="34" charset="0"/>
                  <a:ea typeface="Times New Roman" panose="02020603050405020304" pitchFamily="18" charset="0"/>
                  <a:cs typeface="Aptos" panose="020B0004020202020204" pitchFamily="34" charset="0"/>
                </a:rPr>
                <a:t>perceptual</a:t>
              </a:r>
              <a:r>
                <a:rPr lang="nb-NO" sz="1600" dirty="0">
                  <a:solidFill>
                    <a:srgbClr val="4409FF"/>
                  </a:solidFill>
                  <a:effectLst/>
                  <a:latin typeface="Aptos" panose="020B0004020202020204" pitchFamily="34" charset="0"/>
                  <a:ea typeface="Times New Roman" panose="02020603050405020304" pitchFamily="18" charset="0"/>
                  <a:cs typeface="Aptos" panose="020B0004020202020204" pitchFamily="34" charset="0"/>
                </a:rPr>
                <a:t> </a:t>
              </a:r>
              <a:r>
                <a:rPr lang="nb-NO" sz="1600" dirty="0" err="1">
                  <a:solidFill>
                    <a:srgbClr val="4409FF"/>
                  </a:solidFill>
                  <a:effectLst/>
                  <a:latin typeface="Aptos" panose="020B0004020202020204" pitchFamily="34" charset="0"/>
                  <a:ea typeface="Times New Roman" panose="02020603050405020304" pitchFamily="18" charset="0"/>
                  <a:cs typeface="Aptos" panose="020B0004020202020204" pitchFamily="34" charset="0"/>
                </a:rPr>
                <a:t>consciousness</a:t>
              </a:r>
              <a:r>
                <a:rPr lang="nb-NO" sz="1600" dirty="0">
                  <a:solidFill>
                    <a:srgbClr val="4409FF"/>
                  </a:solidFill>
                  <a:effectLst/>
                  <a:latin typeface="Aptos" panose="020B0004020202020204" pitchFamily="34" charset="0"/>
                  <a:ea typeface="Times New Roman" panose="02020603050405020304" pitchFamily="18" charset="0"/>
                  <a:cs typeface="Aptos" panose="020B0004020202020204" pitchFamily="34" charset="0"/>
                </a:rPr>
                <a:t>, </a:t>
              </a:r>
              <a:r>
                <a:rPr lang="nb-NO" sz="1600" dirty="0" err="1">
                  <a:solidFill>
                    <a:srgbClr val="4409FF"/>
                  </a:solidFill>
                  <a:effectLst/>
                  <a:latin typeface="Aptos" panose="020B0004020202020204" pitchFamily="34" charset="0"/>
                  <a:ea typeface="Times New Roman" panose="02020603050405020304" pitchFamily="18" charset="0"/>
                  <a:cs typeface="Aptos" panose="020B0004020202020204" pitchFamily="34" charset="0"/>
                </a:rPr>
                <a:t>while</a:t>
              </a:r>
              <a:r>
                <a:rPr lang="nb-NO" sz="1600" dirty="0">
                  <a:solidFill>
                    <a:srgbClr val="4409FF"/>
                  </a:solidFill>
                  <a:effectLst/>
                  <a:latin typeface="Aptos" panose="020B0004020202020204" pitchFamily="34" charset="0"/>
                  <a:ea typeface="Times New Roman" panose="02020603050405020304" pitchFamily="18" charset="0"/>
                  <a:cs typeface="Aptos" panose="020B0004020202020204" pitchFamily="34" charset="0"/>
                </a:rPr>
                <a:t> </a:t>
              </a:r>
              <a:r>
                <a:rPr lang="nb-NO" sz="1600" dirty="0" err="1">
                  <a:solidFill>
                    <a:srgbClr val="4409FF"/>
                  </a:solidFill>
                  <a:effectLst/>
                  <a:latin typeface="Aptos" panose="020B0004020202020204" pitchFamily="34" charset="0"/>
                  <a:ea typeface="Times New Roman" panose="02020603050405020304" pitchFamily="18" charset="0"/>
                  <a:cs typeface="Aptos" panose="020B0004020202020204" pitchFamily="34" charset="0"/>
                </a:rPr>
                <a:t>phenomenological</a:t>
              </a:r>
              <a:r>
                <a:rPr lang="nb-NO" sz="1600" dirty="0">
                  <a:solidFill>
                    <a:srgbClr val="4409FF"/>
                  </a:solidFill>
                  <a:effectLst/>
                  <a:latin typeface="Aptos" panose="020B0004020202020204" pitchFamily="34" charset="0"/>
                  <a:ea typeface="Times New Roman" panose="02020603050405020304" pitchFamily="18" charset="0"/>
                  <a:cs typeface="Aptos" panose="020B0004020202020204" pitchFamily="34" charset="0"/>
                </a:rPr>
                <a:t> </a:t>
              </a:r>
              <a:r>
                <a:rPr lang="nb-NO" sz="1600" dirty="0" err="1">
                  <a:solidFill>
                    <a:srgbClr val="4409FF"/>
                  </a:solidFill>
                  <a:effectLst/>
                  <a:latin typeface="Aptos" panose="020B0004020202020204" pitchFamily="34" charset="0"/>
                  <a:ea typeface="Times New Roman" panose="02020603050405020304" pitchFamily="18" charset="0"/>
                  <a:cs typeface="Aptos" panose="020B0004020202020204" pitchFamily="34" charset="0"/>
                </a:rPr>
                <a:t>consciousness</a:t>
              </a:r>
              <a:r>
                <a:rPr lang="nb-NO" sz="1600" dirty="0">
                  <a:solidFill>
                    <a:srgbClr val="4409FF"/>
                  </a:solidFill>
                  <a:effectLst/>
                  <a:latin typeface="Aptos" panose="020B0004020202020204" pitchFamily="34" charset="0"/>
                  <a:ea typeface="Times New Roman" panose="02020603050405020304" pitchFamily="18" charset="0"/>
                  <a:cs typeface="Aptos" panose="020B0004020202020204" pitchFamily="34" charset="0"/>
                </a:rPr>
                <a:t> </a:t>
              </a:r>
              <a:r>
                <a:rPr lang="nb-NO" sz="1600" dirty="0" err="1">
                  <a:solidFill>
                    <a:srgbClr val="4409FF"/>
                  </a:solidFill>
                  <a:effectLst/>
                  <a:latin typeface="Aptos" panose="020B0004020202020204" pitchFamily="34" charset="0"/>
                  <a:ea typeface="Times New Roman" panose="02020603050405020304" pitchFamily="18" charset="0"/>
                  <a:cs typeface="Aptos" panose="020B0004020202020204" pitchFamily="34" charset="0"/>
                </a:rPr>
                <a:t>stays</a:t>
              </a:r>
              <a:r>
                <a:rPr lang="nb-NO" sz="1600" dirty="0">
                  <a:solidFill>
                    <a:srgbClr val="4409FF"/>
                  </a:solidFill>
                  <a:effectLst/>
                  <a:latin typeface="Aptos" panose="020B0004020202020204" pitchFamily="34" charset="0"/>
                  <a:ea typeface="Times New Roman" panose="02020603050405020304" pitchFamily="18" charset="0"/>
                  <a:cs typeface="Aptos" panose="020B0004020202020204" pitchFamily="34" charset="0"/>
                </a:rPr>
                <a:t> </a:t>
              </a:r>
              <a:r>
                <a:rPr lang="nb-NO" sz="1600" dirty="0" err="1">
                  <a:solidFill>
                    <a:srgbClr val="4409FF"/>
                  </a:solidFill>
                  <a:effectLst/>
                  <a:latin typeface="Aptos" panose="020B0004020202020204" pitchFamily="34" charset="0"/>
                  <a:ea typeface="Times New Roman" panose="02020603050405020304" pitchFamily="18" charset="0"/>
                  <a:cs typeface="Aptos" panose="020B0004020202020204" pitchFamily="34" charset="0"/>
                </a:rPr>
                <a:t>constant</a:t>
              </a:r>
              <a:endParaRPr lang="nb-NO" sz="1600" dirty="0">
                <a:solidFill>
                  <a:srgbClr val="4409FF"/>
                </a:solidFill>
                <a:effectLst/>
                <a:latin typeface="Aptos" panose="020B0004020202020204" pitchFamily="34" charset="0"/>
                <a:ea typeface="Times New Roman" panose="02020603050405020304" pitchFamily="18" charset="0"/>
                <a:cs typeface="Aptos" panose="020B0004020202020204" pitchFamily="34" charset="0"/>
              </a:endParaRPr>
            </a:p>
            <a:p>
              <a:pPr>
                <a:buNone/>
              </a:pPr>
              <a:endParaRPr lang="nb-NO" sz="1600" dirty="0">
                <a:solidFill>
                  <a:srgbClr val="4409FF"/>
                </a:solidFill>
                <a:latin typeface="Aptos" panose="020B0004020202020204" pitchFamily="34" charset="0"/>
                <a:ea typeface="Aptos" panose="020B0004020202020204" pitchFamily="34" charset="0"/>
                <a:cs typeface="Aptos" panose="020B0004020202020204" pitchFamily="34" charset="0"/>
              </a:endParaRPr>
            </a:p>
            <a:p>
              <a:pPr>
                <a:buNone/>
              </a:pPr>
              <a:r>
                <a:rPr lang="nb-NO" sz="1600" dirty="0" err="1">
                  <a:solidFill>
                    <a:srgbClr val="4409FF"/>
                  </a:solidFill>
                  <a:effectLst/>
                  <a:latin typeface="Aptos" panose="020B0004020202020204" pitchFamily="34" charset="0"/>
                  <a:ea typeface="Aptos" panose="020B0004020202020204" pitchFamily="34" charset="0"/>
                  <a:cs typeface="Aptos" panose="020B0004020202020204" pitchFamily="34" charset="0"/>
                </a:rPr>
                <a:t>Attention</a:t>
              </a:r>
              <a:r>
                <a:rPr lang="nb-NO" sz="1600" dirty="0">
                  <a:solidFill>
                    <a:srgbClr val="4409FF"/>
                  </a:solidFill>
                  <a:effectLst/>
                  <a:latin typeface="Aptos" panose="020B0004020202020204" pitchFamily="34" charset="0"/>
                  <a:ea typeface="Aptos" panose="020B0004020202020204" pitchFamily="34" charset="0"/>
                  <a:cs typeface="Aptos" panose="020B0004020202020204" pitchFamily="34" charset="0"/>
                </a:rPr>
                <a:t> makes </a:t>
              </a:r>
              <a:r>
                <a:rPr lang="nb-NO" sz="1600" dirty="0" err="1">
                  <a:solidFill>
                    <a:srgbClr val="4409FF"/>
                  </a:solidFill>
                  <a:effectLst/>
                  <a:latin typeface="Aptos" panose="020B0004020202020204" pitchFamily="34" charset="0"/>
                  <a:ea typeface="Aptos" panose="020B0004020202020204" pitchFamily="34" charset="0"/>
                  <a:cs typeface="Aptos" panose="020B0004020202020204" pitchFamily="34" charset="0"/>
                </a:rPr>
                <a:t>us</a:t>
              </a:r>
              <a:r>
                <a:rPr lang="nb-NO" sz="1600" dirty="0">
                  <a:solidFill>
                    <a:srgbClr val="4409FF"/>
                  </a:solidFill>
                  <a:effectLst/>
                  <a:latin typeface="Aptos" panose="020B0004020202020204" pitchFamily="34" charset="0"/>
                  <a:ea typeface="Aptos" panose="020B0004020202020204" pitchFamily="34" charset="0"/>
                  <a:cs typeface="Aptos" panose="020B0004020202020204" pitchFamily="34" charset="0"/>
                </a:rPr>
                <a:t> </a:t>
              </a:r>
              <a:r>
                <a:rPr lang="nb-NO" sz="1600" dirty="0" err="1">
                  <a:solidFill>
                    <a:srgbClr val="4409FF"/>
                  </a:solidFill>
                  <a:effectLst/>
                  <a:latin typeface="Aptos" panose="020B0004020202020204" pitchFamily="34" charset="0"/>
                  <a:ea typeface="Aptos" panose="020B0004020202020204" pitchFamily="34" charset="0"/>
                  <a:cs typeface="Aptos" panose="020B0004020202020204" pitchFamily="34" charset="0"/>
                </a:rPr>
                <a:t>aware</a:t>
              </a:r>
              <a:r>
                <a:rPr lang="nb-NO" sz="1600" dirty="0">
                  <a:solidFill>
                    <a:srgbClr val="4409FF"/>
                  </a:solidFill>
                  <a:effectLst/>
                  <a:latin typeface="Aptos" panose="020B0004020202020204" pitchFamily="34" charset="0"/>
                  <a:ea typeface="Aptos" panose="020B0004020202020204" pitchFamily="34" charset="0"/>
                  <a:cs typeface="Aptos" panose="020B0004020202020204" pitchFamily="34" charset="0"/>
                </a:rPr>
                <a:t> of «</a:t>
              </a:r>
              <a:r>
                <a:rPr lang="nb-NO" sz="1600" dirty="0" err="1">
                  <a:solidFill>
                    <a:srgbClr val="4409FF"/>
                  </a:solidFill>
                  <a:effectLst/>
                  <a:latin typeface="Aptos" panose="020B0004020202020204" pitchFamily="34" charset="0"/>
                  <a:ea typeface="Aptos" panose="020B0004020202020204" pitchFamily="34" charset="0"/>
                  <a:cs typeface="Aptos" panose="020B0004020202020204" pitchFamily="34" charset="0"/>
                </a:rPr>
                <a:t>something</a:t>
              </a:r>
              <a:r>
                <a:rPr lang="nb-NO" sz="1600" dirty="0">
                  <a:solidFill>
                    <a:srgbClr val="4409FF"/>
                  </a:solidFill>
                  <a:effectLst/>
                  <a:latin typeface="Aptos" panose="020B0004020202020204" pitchFamily="34" charset="0"/>
                  <a:ea typeface="Aptos" panose="020B0004020202020204" pitchFamily="34" charset="0"/>
                  <a:cs typeface="Aptos" panose="020B0004020202020204" pitchFamily="34" charset="0"/>
                </a:rPr>
                <a:t>», </a:t>
              </a:r>
              <a:r>
                <a:rPr lang="nb-NO" sz="1600" dirty="0" err="1">
                  <a:solidFill>
                    <a:srgbClr val="4409FF"/>
                  </a:solidFill>
                  <a:effectLst/>
                  <a:latin typeface="Aptos" panose="020B0004020202020204" pitchFamily="34" charset="0"/>
                  <a:ea typeface="Aptos" panose="020B0004020202020204" pitchFamily="34" charset="0"/>
                  <a:cs typeface="Aptos" panose="020B0004020202020204" pitchFamily="34" charset="0"/>
                </a:rPr>
                <a:t>but</a:t>
              </a:r>
              <a:r>
                <a:rPr lang="nb-NO" sz="1600" dirty="0">
                  <a:solidFill>
                    <a:srgbClr val="4409FF"/>
                  </a:solidFill>
                  <a:effectLst/>
                  <a:latin typeface="Aptos" panose="020B0004020202020204" pitchFamily="34" charset="0"/>
                  <a:ea typeface="Aptos" panose="020B0004020202020204" pitchFamily="34" charset="0"/>
                  <a:cs typeface="Aptos" panose="020B0004020202020204" pitchFamily="34" charset="0"/>
                </a:rPr>
                <a:t> </a:t>
              </a:r>
              <a:r>
                <a:rPr lang="nb-NO" sz="1600" dirty="0" err="1">
                  <a:solidFill>
                    <a:srgbClr val="4409FF"/>
                  </a:solidFill>
                  <a:effectLst/>
                  <a:latin typeface="Aptos" panose="020B0004020202020204" pitchFamily="34" charset="0"/>
                  <a:ea typeface="Aptos" panose="020B0004020202020204" pitchFamily="34" charset="0"/>
                  <a:cs typeface="Aptos" panose="020B0004020202020204" pitchFamily="34" charset="0"/>
                </a:rPr>
                <a:t>phenomenological</a:t>
              </a:r>
              <a:r>
                <a:rPr lang="nb-NO" sz="1600" dirty="0">
                  <a:solidFill>
                    <a:srgbClr val="4409FF"/>
                  </a:solidFill>
                  <a:effectLst/>
                  <a:latin typeface="Aptos" panose="020B0004020202020204" pitchFamily="34" charset="0"/>
                  <a:ea typeface="Aptos" panose="020B0004020202020204" pitchFamily="34" charset="0"/>
                  <a:cs typeface="Aptos" panose="020B0004020202020204" pitchFamily="34" charset="0"/>
                </a:rPr>
                <a:t> </a:t>
              </a:r>
              <a:r>
                <a:rPr lang="nb-NO" sz="1600" dirty="0" err="1">
                  <a:solidFill>
                    <a:srgbClr val="4409FF"/>
                  </a:solidFill>
                  <a:effectLst/>
                  <a:latin typeface="Aptos" panose="020B0004020202020204" pitchFamily="34" charset="0"/>
                  <a:ea typeface="Aptos" panose="020B0004020202020204" pitchFamily="34" charset="0"/>
                  <a:cs typeface="Aptos" panose="020B0004020202020204" pitchFamily="34" charset="0"/>
                </a:rPr>
                <a:t>consciousness</a:t>
              </a:r>
              <a:r>
                <a:rPr lang="nb-NO" sz="1600" dirty="0">
                  <a:solidFill>
                    <a:srgbClr val="4409FF"/>
                  </a:solidFill>
                  <a:effectLst/>
                  <a:latin typeface="Aptos" panose="020B0004020202020204" pitchFamily="34" charset="0"/>
                  <a:ea typeface="Aptos" panose="020B0004020202020204" pitchFamily="34" charset="0"/>
                  <a:cs typeface="Aptos" panose="020B0004020202020204" pitchFamily="34" charset="0"/>
                </a:rPr>
                <a:t> is not </a:t>
              </a:r>
              <a:r>
                <a:rPr lang="nb-NO" sz="1600" dirty="0" err="1">
                  <a:solidFill>
                    <a:srgbClr val="4409FF"/>
                  </a:solidFill>
                  <a:effectLst/>
                  <a:latin typeface="Aptos" panose="020B0004020202020204" pitchFamily="34" charset="0"/>
                  <a:ea typeface="Aptos" panose="020B0004020202020204" pitchFamily="34" charset="0"/>
                  <a:cs typeface="Aptos" panose="020B0004020202020204" pitchFamily="34" charset="0"/>
                </a:rPr>
                <a:t>about</a:t>
              </a:r>
              <a:r>
                <a:rPr lang="nb-NO" sz="1600" dirty="0">
                  <a:solidFill>
                    <a:srgbClr val="4409FF"/>
                  </a:solidFill>
                  <a:effectLst/>
                  <a:latin typeface="Aptos" panose="020B0004020202020204" pitchFamily="34" charset="0"/>
                  <a:ea typeface="Aptos" panose="020B0004020202020204" pitchFamily="34" charset="0"/>
                  <a:cs typeface="Aptos" panose="020B0004020202020204" pitchFamily="34" charset="0"/>
                </a:rPr>
                <a:t> «</a:t>
              </a:r>
              <a:r>
                <a:rPr lang="nb-NO" sz="1600" dirty="0" err="1">
                  <a:solidFill>
                    <a:srgbClr val="4409FF"/>
                  </a:solidFill>
                  <a:effectLst/>
                  <a:latin typeface="Aptos" panose="020B0004020202020204" pitchFamily="34" charset="0"/>
                  <a:ea typeface="Aptos" panose="020B0004020202020204" pitchFamily="34" charset="0"/>
                  <a:cs typeface="Aptos" panose="020B0004020202020204" pitchFamily="34" charset="0"/>
                </a:rPr>
                <a:t>something</a:t>
              </a:r>
              <a:r>
                <a:rPr lang="nb-NO" sz="1600" dirty="0">
                  <a:solidFill>
                    <a:srgbClr val="4409FF"/>
                  </a:solidFill>
                  <a:effectLst/>
                  <a:latin typeface="Aptos" panose="020B0004020202020204" pitchFamily="34" charset="0"/>
                  <a:ea typeface="Aptos" panose="020B0004020202020204" pitchFamily="34" charset="0"/>
                  <a:cs typeface="Aptos" panose="020B0004020202020204" pitchFamily="34" charset="0"/>
                </a:rPr>
                <a:t>», it is just «</a:t>
              </a:r>
              <a:r>
                <a:rPr lang="nb-NO" sz="1600" dirty="0" err="1">
                  <a:solidFill>
                    <a:srgbClr val="4409FF"/>
                  </a:solidFill>
                  <a:effectLst/>
                  <a:latin typeface="Aptos" panose="020B0004020202020204" pitchFamily="34" charset="0"/>
                  <a:ea typeface="Aptos" panose="020B0004020202020204" pitchFamily="34" charset="0"/>
                  <a:cs typeface="Aptos" panose="020B0004020202020204" pitchFamily="34" charset="0"/>
                </a:rPr>
                <a:t>me</a:t>
              </a:r>
              <a:r>
                <a:rPr lang="nb-NO" sz="1600" dirty="0">
                  <a:solidFill>
                    <a:srgbClr val="4409FF"/>
                  </a:solidFill>
                  <a:effectLst/>
                  <a:latin typeface="Aptos" panose="020B0004020202020204" pitchFamily="34" charset="0"/>
                  <a:ea typeface="Aptos" panose="020B0004020202020204" pitchFamily="34" charset="0"/>
                  <a:cs typeface="Aptos" panose="020B0004020202020204" pitchFamily="34" charset="0"/>
                </a:rPr>
                <a:t>»</a:t>
              </a:r>
            </a:p>
          </p:txBody>
        </p:sp>
      </p:grpSp>
    </p:spTree>
    <p:extLst>
      <p:ext uri="{BB962C8B-B14F-4D97-AF65-F5344CB8AC3E}">
        <p14:creationId xmlns:p14="http://schemas.microsoft.com/office/powerpoint/2010/main" val="862910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0-#ppt_w/2"/>
                                          </p:val>
                                        </p:tav>
                                        <p:tav tm="100000">
                                          <p:val>
                                            <p:strVal val="#ppt_x"/>
                                          </p:val>
                                        </p:tav>
                                      </p:tavLst>
                                    </p:anim>
                                    <p:anim calcmode="lin" valueType="num">
                                      <p:cBhvr additive="base">
                                        <p:cTn id="14" dur="500" fill="hold"/>
                                        <p:tgtEl>
                                          <p:spTgt spid="2"/>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stCondLst>
                                    <p:cond delay="0"/>
                                  </p:stCondLst>
                                  <p:childTnLst>
                                    <p:set>
                                      <p:cBhvr>
                                        <p:cTn id="16" dur="1" fill="hold">
                                          <p:stCondLst>
                                            <p:cond delay="0"/>
                                          </p:stCondLst>
                                        </p:cTn>
                                        <p:tgtEl>
                                          <p:spTgt spid="17"/>
                                        </p:tgtEl>
                                        <p:attrNameLst>
                                          <p:attrName>style.visibility</p:attrName>
                                        </p:attrNameLst>
                                      </p:cBhvr>
                                      <p:to>
                                        <p:strVal val="visible"/>
                                      </p:to>
                                    </p:set>
                                    <p:anim calcmode="lin" valueType="num">
                                      <p:cBhvr additive="base">
                                        <p:cTn id="17" dur="500" fill="hold"/>
                                        <p:tgtEl>
                                          <p:spTgt spid="17"/>
                                        </p:tgtEl>
                                        <p:attrNameLst>
                                          <p:attrName>ppt_x</p:attrName>
                                        </p:attrNameLst>
                                      </p:cBhvr>
                                      <p:tavLst>
                                        <p:tav tm="0">
                                          <p:val>
                                            <p:strVal val="0-#ppt_w/2"/>
                                          </p:val>
                                        </p:tav>
                                        <p:tav tm="100000">
                                          <p:val>
                                            <p:strVal val="#ppt_x"/>
                                          </p:val>
                                        </p:tav>
                                      </p:tavLst>
                                    </p:anim>
                                    <p:anim calcmode="lin" valueType="num">
                                      <p:cBhvr additive="base">
                                        <p:cTn id="18" dur="5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500" fill="hold"/>
                                        <p:tgtEl>
                                          <p:spTgt spid="14"/>
                                        </p:tgtEl>
                                        <p:attrNameLst>
                                          <p:attrName>ppt_x</p:attrName>
                                        </p:attrNameLst>
                                      </p:cBhvr>
                                      <p:tavLst>
                                        <p:tav tm="0">
                                          <p:val>
                                            <p:strVal val="0-#ppt_w/2"/>
                                          </p:val>
                                        </p:tav>
                                        <p:tav tm="100000">
                                          <p:val>
                                            <p:strVal val="#ppt_x"/>
                                          </p:val>
                                        </p:tav>
                                      </p:tavLst>
                                    </p:anim>
                                    <p:anim calcmode="lin" valueType="num">
                                      <p:cBhvr additive="base">
                                        <p:cTn id="24"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ktangel 6">
            <a:extLst>
              <a:ext uri="{FF2B5EF4-FFF2-40B4-BE49-F238E27FC236}">
                <a16:creationId xmlns:a16="http://schemas.microsoft.com/office/drawing/2014/main" id="{9215AB16-62EE-C57C-3514-9238AC81DD07}"/>
              </a:ext>
            </a:extLst>
          </p:cNvPr>
          <p:cNvSpPr/>
          <p:nvPr/>
        </p:nvSpPr>
        <p:spPr>
          <a:xfrm>
            <a:off x="2673544" y="1642417"/>
            <a:ext cx="7942909" cy="2023276"/>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 name="TekstSylinder 1">
            <a:extLst>
              <a:ext uri="{FF2B5EF4-FFF2-40B4-BE49-F238E27FC236}">
                <a16:creationId xmlns:a16="http://schemas.microsoft.com/office/drawing/2014/main" id="{8EB5B8E4-B495-0A5F-78F0-8E18E1BFE607}"/>
              </a:ext>
            </a:extLst>
          </p:cNvPr>
          <p:cNvSpPr txBox="1"/>
          <p:nvPr/>
        </p:nvSpPr>
        <p:spPr>
          <a:xfrm>
            <a:off x="2616145" y="488256"/>
            <a:ext cx="7424823" cy="584775"/>
          </a:xfrm>
          <a:prstGeom prst="rect">
            <a:avLst/>
          </a:prstGeom>
          <a:noFill/>
        </p:spPr>
        <p:txBody>
          <a:bodyPr wrap="square" rtlCol="0">
            <a:spAutoFit/>
          </a:bodyPr>
          <a:lstStyle/>
          <a:p>
            <a:r>
              <a:rPr lang="en-US" sz="3200" b="1" dirty="0">
                <a:solidFill>
                  <a:srgbClr val="4409FF"/>
                </a:solidFill>
              </a:rPr>
              <a:t>3. Consciousness, Intelligence and AI</a:t>
            </a:r>
            <a:endParaRPr lang="nb-NO" sz="3200" b="1" dirty="0">
              <a:solidFill>
                <a:srgbClr val="4409FF"/>
              </a:solidFill>
            </a:endParaRPr>
          </a:p>
        </p:txBody>
      </p:sp>
      <p:sp>
        <p:nvSpPr>
          <p:cNvPr id="4" name="TekstSylinder 3">
            <a:extLst>
              <a:ext uri="{FF2B5EF4-FFF2-40B4-BE49-F238E27FC236}">
                <a16:creationId xmlns:a16="http://schemas.microsoft.com/office/drawing/2014/main" id="{7247CD28-C97F-9E63-30C0-47C3CF4FF93F}"/>
              </a:ext>
            </a:extLst>
          </p:cNvPr>
          <p:cNvSpPr txBox="1"/>
          <p:nvPr/>
        </p:nvSpPr>
        <p:spPr>
          <a:xfrm>
            <a:off x="2774530" y="1761204"/>
            <a:ext cx="7767964" cy="1860381"/>
          </a:xfrm>
          <a:prstGeom prst="rect">
            <a:avLst/>
          </a:prstGeom>
          <a:noFill/>
        </p:spPr>
        <p:txBody>
          <a:bodyPr wrap="square">
            <a:spAutoFit/>
          </a:bodyPr>
          <a:lstStyle/>
          <a:p>
            <a:pPr marL="342900" lvl="0" indent="-342900">
              <a:lnSpc>
                <a:spcPct val="107000"/>
              </a:lnSpc>
              <a:buFont typeface="+mj-lt"/>
              <a:buAutoNum type="arabicPeriod"/>
            </a:pPr>
            <a:r>
              <a:rPr lang="en-US" i="1" kern="100" dirty="0">
                <a:effectLst/>
                <a:latin typeface="Aptos" panose="020B0004020202020204" pitchFamily="34" charset="0"/>
                <a:ea typeface="Aptos" panose="020B0004020202020204" pitchFamily="34" charset="0"/>
                <a:cs typeface="Times New Roman" panose="02020603050405020304" pitchFamily="18" charset="0"/>
              </a:rPr>
              <a:t>Consciousness is an inherently carbon-based biological trait, and therefore AI can never be conscious = </a:t>
            </a:r>
            <a:r>
              <a:rPr lang="en-US" i="1" kern="100" dirty="0">
                <a:solidFill>
                  <a:srgbClr val="4409FF"/>
                </a:solidFill>
                <a:effectLst/>
                <a:latin typeface="Aptos" panose="020B0004020202020204" pitchFamily="34" charset="0"/>
                <a:ea typeface="Aptos" panose="020B0004020202020204" pitchFamily="34" charset="0"/>
                <a:cs typeface="Times New Roman" panose="02020603050405020304" pitchFamily="18" charset="0"/>
              </a:rPr>
              <a:t>substrate dependence</a:t>
            </a:r>
          </a:p>
          <a:p>
            <a:pPr marL="342900" lvl="0" indent="-342900">
              <a:lnSpc>
                <a:spcPct val="107000"/>
              </a:lnSpc>
              <a:buFont typeface="+mj-lt"/>
              <a:buAutoNum type="arabicPeriod"/>
            </a:pPr>
            <a:endParaRPr lang="nb-NO" i="1" kern="100" dirty="0">
              <a:solidFill>
                <a:srgbClr val="4409FF"/>
              </a:solidFill>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07000"/>
              </a:lnSpc>
              <a:spcAft>
                <a:spcPts val="800"/>
              </a:spcAft>
              <a:buFont typeface="+mj-lt"/>
              <a:buAutoNum type="arabicPeriod"/>
            </a:pPr>
            <a:r>
              <a:rPr lang="en-US" i="1" kern="100" dirty="0">
                <a:effectLst/>
                <a:latin typeface="Aptos" panose="020B0004020202020204" pitchFamily="34" charset="0"/>
                <a:ea typeface="Aptos" panose="020B0004020202020204" pitchFamily="34" charset="0"/>
                <a:cs typeface="Times New Roman" panose="02020603050405020304" pitchFamily="18" charset="0"/>
              </a:rPr>
              <a:t>Consciousness is only manipulation of information by an algorithm, irrespective if that is made of neuron or silicon, all it takes is the right code</a:t>
            </a:r>
            <a:r>
              <a:rPr lang="en-US" sz="1400" kern="100" dirty="0">
                <a:latin typeface="Aptos" panose="020B0004020202020204" pitchFamily="34" charset="0"/>
                <a:ea typeface="Aptos" panose="020B0004020202020204" pitchFamily="34" charset="0"/>
                <a:cs typeface="Times New Roman" panose="02020603050405020304" pitchFamily="18" charset="0"/>
              </a:rPr>
              <a:t> </a:t>
            </a:r>
            <a:r>
              <a:rPr lang="en-US" i="1" kern="100" dirty="0">
                <a:latin typeface="Aptos" panose="020B0004020202020204" pitchFamily="34" charset="0"/>
                <a:ea typeface="Aptos" panose="020B0004020202020204" pitchFamily="34" charset="0"/>
                <a:cs typeface="Times New Roman" panose="02020603050405020304" pitchFamily="18" charset="0"/>
              </a:rPr>
              <a:t>= </a:t>
            </a:r>
            <a:r>
              <a:rPr lang="en-US" i="1" kern="100" dirty="0">
                <a:solidFill>
                  <a:srgbClr val="4409FF"/>
                </a:solidFill>
                <a:latin typeface="Aptos" panose="020B0004020202020204" pitchFamily="34" charset="0"/>
                <a:ea typeface="Aptos" panose="020B0004020202020204" pitchFamily="34" charset="0"/>
                <a:cs typeface="Times New Roman" panose="02020603050405020304" pitchFamily="18" charset="0"/>
              </a:rPr>
              <a:t>substrate independence</a:t>
            </a:r>
            <a:endParaRPr lang="nb-NO" i="1" kern="100" dirty="0">
              <a:solidFill>
                <a:srgbClr val="4409FF"/>
              </a:solidFill>
              <a:effectLst/>
              <a:latin typeface="Aptos" panose="020B0004020202020204" pitchFamily="34" charset="0"/>
              <a:ea typeface="Aptos" panose="020B0004020202020204" pitchFamily="34" charset="0"/>
              <a:cs typeface="Times New Roman" panose="02020603050405020304" pitchFamily="18" charset="0"/>
            </a:endParaRPr>
          </a:p>
        </p:txBody>
      </p:sp>
      <p:sp>
        <p:nvSpPr>
          <p:cNvPr id="5" name="TekstSylinder 4">
            <a:extLst>
              <a:ext uri="{FF2B5EF4-FFF2-40B4-BE49-F238E27FC236}">
                <a16:creationId xmlns:a16="http://schemas.microsoft.com/office/drawing/2014/main" id="{36FF2B49-AD02-FEED-B8E6-35E8548B7CF2}"/>
              </a:ext>
            </a:extLst>
          </p:cNvPr>
          <p:cNvSpPr txBox="1"/>
          <p:nvPr/>
        </p:nvSpPr>
        <p:spPr>
          <a:xfrm>
            <a:off x="300963" y="2804125"/>
            <a:ext cx="2315182" cy="215444"/>
          </a:xfrm>
          <a:prstGeom prst="rect">
            <a:avLst/>
          </a:prstGeom>
          <a:noFill/>
        </p:spPr>
        <p:txBody>
          <a:bodyPr wrap="square" rtlCol="0">
            <a:spAutoFit/>
          </a:bodyPr>
          <a:lstStyle/>
          <a:p>
            <a:r>
              <a:rPr lang="en-US" sz="800" dirty="0"/>
              <a:t>Bengio and </a:t>
            </a:r>
            <a:r>
              <a:rPr lang="en-US" sz="800" dirty="0" err="1"/>
              <a:t>Elmozino</a:t>
            </a:r>
            <a:r>
              <a:rPr lang="en-US" sz="800" dirty="0"/>
              <a:t>, </a:t>
            </a:r>
            <a:r>
              <a:rPr lang="en-US" sz="800" i="1" dirty="0"/>
              <a:t>Science</a:t>
            </a:r>
            <a:r>
              <a:rPr lang="en-US" sz="800" dirty="0"/>
              <a:t>, September 2025</a:t>
            </a:r>
            <a:endParaRPr lang="nb-NO" sz="800" dirty="0"/>
          </a:p>
        </p:txBody>
      </p:sp>
      <p:pic>
        <p:nvPicPr>
          <p:cNvPr id="8" name="Bilde 7">
            <a:extLst>
              <a:ext uri="{FF2B5EF4-FFF2-40B4-BE49-F238E27FC236}">
                <a16:creationId xmlns:a16="http://schemas.microsoft.com/office/drawing/2014/main" id="{7577D5CB-4B4B-3CFA-7C82-417D7A60EFA2}"/>
              </a:ext>
            </a:extLst>
          </p:cNvPr>
          <p:cNvPicPr>
            <a:picLocks noChangeAspect="1"/>
          </p:cNvPicPr>
          <p:nvPr/>
        </p:nvPicPr>
        <p:blipFill>
          <a:blip r:embed="rId3"/>
          <a:stretch>
            <a:fillRect/>
          </a:stretch>
        </p:blipFill>
        <p:spPr>
          <a:xfrm>
            <a:off x="358362" y="1756627"/>
            <a:ext cx="2099397" cy="1047498"/>
          </a:xfrm>
          <a:prstGeom prst="rect">
            <a:avLst/>
          </a:prstGeom>
        </p:spPr>
      </p:pic>
      <p:grpSp>
        <p:nvGrpSpPr>
          <p:cNvPr id="9" name="Gruppe 8">
            <a:extLst>
              <a:ext uri="{FF2B5EF4-FFF2-40B4-BE49-F238E27FC236}">
                <a16:creationId xmlns:a16="http://schemas.microsoft.com/office/drawing/2014/main" id="{61A61001-D767-6499-E8F7-4B8D1465FED1}"/>
              </a:ext>
            </a:extLst>
          </p:cNvPr>
          <p:cNvGrpSpPr/>
          <p:nvPr/>
        </p:nvGrpSpPr>
        <p:grpSpPr>
          <a:xfrm>
            <a:off x="2724037" y="3988858"/>
            <a:ext cx="7546780" cy="839403"/>
            <a:chOff x="2724037" y="3988858"/>
            <a:chExt cx="7546780" cy="839403"/>
          </a:xfrm>
        </p:grpSpPr>
        <p:sp>
          <p:nvSpPr>
            <p:cNvPr id="15" name="TekstSylinder 14">
              <a:extLst>
                <a:ext uri="{FF2B5EF4-FFF2-40B4-BE49-F238E27FC236}">
                  <a16:creationId xmlns:a16="http://schemas.microsoft.com/office/drawing/2014/main" id="{6C42279B-6B6E-CA09-4DE1-58FD0DF581B7}"/>
                </a:ext>
              </a:extLst>
            </p:cNvPr>
            <p:cNvSpPr txBox="1"/>
            <p:nvPr/>
          </p:nvSpPr>
          <p:spPr>
            <a:xfrm>
              <a:off x="2724037" y="3988858"/>
              <a:ext cx="7546780" cy="646331"/>
            </a:xfrm>
            <a:prstGeom prst="rect">
              <a:avLst/>
            </a:prstGeom>
            <a:noFill/>
          </p:spPr>
          <p:txBody>
            <a:bodyPr wrap="square">
              <a:spAutoFit/>
            </a:bodyPr>
            <a:lstStyle/>
            <a:p>
              <a:r>
                <a:rPr lang="nb-NO" i="1" dirty="0">
                  <a:solidFill>
                    <a:srgbClr val="4409FF"/>
                  </a:solidFill>
                </a:rPr>
                <a:t>«I </a:t>
              </a:r>
              <a:r>
                <a:rPr lang="nb-NO" i="1" dirty="0" err="1">
                  <a:solidFill>
                    <a:srgbClr val="4409FF"/>
                  </a:solidFill>
                </a:rPr>
                <a:t>take</a:t>
              </a:r>
              <a:r>
                <a:rPr lang="nb-NO" i="1" dirty="0">
                  <a:solidFill>
                    <a:srgbClr val="4409FF"/>
                  </a:solidFill>
                </a:rPr>
                <a:t> </a:t>
              </a:r>
              <a:r>
                <a:rPr lang="nb-NO" i="1" dirty="0" err="1">
                  <a:solidFill>
                    <a:srgbClr val="4409FF"/>
                  </a:solidFill>
                </a:rPr>
                <a:t>intelligence</a:t>
              </a:r>
              <a:r>
                <a:rPr lang="nb-NO" i="1" dirty="0">
                  <a:solidFill>
                    <a:srgbClr val="4409FF"/>
                  </a:solidFill>
                </a:rPr>
                <a:t> to </a:t>
              </a:r>
              <a:r>
                <a:rPr lang="nb-NO" i="1" dirty="0" err="1">
                  <a:solidFill>
                    <a:srgbClr val="4409FF"/>
                  </a:solidFill>
                </a:rPr>
                <a:t>refer</a:t>
              </a:r>
              <a:r>
                <a:rPr lang="nb-NO" i="1" dirty="0">
                  <a:solidFill>
                    <a:srgbClr val="4409FF"/>
                  </a:solidFill>
                </a:rPr>
                <a:t> to </a:t>
              </a:r>
              <a:r>
                <a:rPr lang="nb-NO" i="1" dirty="0" err="1">
                  <a:solidFill>
                    <a:srgbClr val="4409FF"/>
                  </a:solidFill>
                </a:rPr>
                <a:t>what</a:t>
              </a:r>
              <a:r>
                <a:rPr lang="nb-NO" i="1" dirty="0">
                  <a:solidFill>
                    <a:srgbClr val="4409FF"/>
                  </a:solidFill>
                </a:rPr>
                <a:t> a system </a:t>
              </a:r>
              <a:r>
                <a:rPr lang="nb-NO" i="1" dirty="0" err="1">
                  <a:solidFill>
                    <a:srgbClr val="4409FF"/>
                  </a:solidFill>
                </a:rPr>
                <a:t>can</a:t>
              </a:r>
              <a:r>
                <a:rPr lang="nb-NO" i="1" dirty="0">
                  <a:solidFill>
                    <a:srgbClr val="4409FF"/>
                  </a:solidFill>
                </a:rPr>
                <a:t> do.  One </a:t>
              </a:r>
              <a:r>
                <a:rPr lang="nb-NO" i="1" dirty="0" err="1">
                  <a:solidFill>
                    <a:srgbClr val="4409FF"/>
                  </a:solidFill>
                </a:rPr>
                <a:t>useful</a:t>
              </a:r>
              <a:r>
                <a:rPr lang="nb-NO" i="1" dirty="0">
                  <a:solidFill>
                    <a:srgbClr val="4409FF"/>
                  </a:solidFill>
                </a:rPr>
                <a:t> </a:t>
              </a:r>
              <a:r>
                <a:rPr lang="nb-NO" i="1" dirty="0" err="1">
                  <a:solidFill>
                    <a:srgbClr val="4409FF"/>
                  </a:solidFill>
                </a:rPr>
                <a:t>definition</a:t>
              </a:r>
              <a:r>
                <a:rPr lang="nb-NO" i="1" dirty="0">
                  <a:solidFill>
                    <a:srgbClr val="4409FF"/>
                  </a:solidFill>
                </a:rPr>
                <a:t>…is the “</a:t>
              </a:r>
              <a:r>
                <a:rPr lang="nb-NO" i="1" dirty="0" err="1">
                  <a:solidFill>
                    <a:srgbClr val="4409FF"/>
                  </a:solidFill>
                </a:rPr>
                <a:t>ability</a:t>
              </a:r>
              <a:r>
                <a:rPr lang="nb-NO" i="1" dirty="0">
                  <a:solidFill>
                    <a:srgbClr val="4409FF"/>
                  </a:solidFill>
                </a:rPr>
                <a:t> to </a:t>
              </a:r>
              <a:r>
                <a:rPr lang="nb-NO" i="1" dirty="0" err="1">
                  <a:solidFill>
                    <a:srgbClr val="4409FF"/>
                  </a:solidFill>
                </a:rPr>
                <a:t>achieve</a:t>
              </a:r>
              <a:r>
                <a:rPr lang="nb-NO" i="1" dirty="0">
                  <a:solidFill>
                    <a:srgbClr val="4409FF"/>
                  </a:solidFill>
                </a:rPr>
                <a:t> goals in a </a:t>
              </a:r>
              <a:r>
                <a:rPr lang="nb-NO" i="1" dirty="0" err="1">
                  <a:solidFill>
                    <a:srgbClr val="4409FF"/>
                  </a:solidFill>
                </a:rPr>
                <a:t>wide</a:t>
              </a:r>
              <a:r>
                <a:rPr lang="nb-NO" i="1" dirty="0">
                  <a:solidFill>
                    <a:srgbClr val="4409FF"/>
                  </a:solidFill>
                </a:rPr>
                <a:t> range of </a:t>
              </a:r>
              <a:r>
                <a:rPr lang="nb-NO" i="1" dirty="0" err="1">
                  <a:solidFill>
                    <a:srgbClr val="4409FF"/>
                  </a:solidFill>
                </a:rPr>
                <a:t>environments</a:t>
              </a:r>
              <a:r>
                <a:rPr lang="nb-NO" i="1" dirty="0">
                  <a:solidFill>
                    <a:srgbClr val="4409FF"/>
                  </a:solidFill>
                </a:rPr>
                <a:t>”</a:t>
              </a:r>
            </a:p>
          </p:txBody>
        </p:sp>
        <p:sp>
          <p:nvSpPr>
            <p:cNvPr id="3" name="TekstSylinder 2">
              <a:extLst>
                <a:ext uri="{FF2B5EF4-FFF2-40B4-BE49-F238E27FC236}">
                  <a16:creationId xmlns:a16="http://schemas.microsoft.com/office/drawing/2014/main" id="{81968B42-EF89-3097-35A3-F25B8DE1FB85}"/>
                </a:ext>
              </a:extLst>
            </p:cNvPr>
            <p:cNvSpPr txBox="1"/>
            <p:nvPr/>
          </p:nvSpPr>
          <p:spPr>
            <a:xfrm>
              <a:off x="4272219" y="4643595"/>
              <a:ext cx="3833285" cy="184666"/>
            </a:xfrm>
            <a:prstGeom prst="rect">
              <a:avLst/>
            </a:prstGeom>
            <a:noFill/>
            <a:ln>
              <a:noFill/>
            </a:ln>
          </p:spPr>
          <p:txBody>
            <a:bodyPr wrap="square" rtlCol="0">
              <a:spAutoFit/>
            </a:bodyPr>
            <a:lstStyle/>
            <a:p>
              <a:r>
                <a:rPr lang="en-US" sz="600" dirty="0"/>
                <a:t>Seth, A. K. (2025) Conscious artificial intelligence and biological naturalism, </a:t>
              </a:r>
              <a:r>
                <a:rPr lang="en-US" sz="600" i="1" dirty="0"/>
                <a:t>Behavioral and Brain Sciences </a:t>
              </a:r>
              <a:endParaRPr lang="nb-NO" sz="600" i="1" dirty="0"/>
            </a:p>
          </p:txBody>
        </p:sp>
      </p:grpSp>
      <p:sp>
        <p:nvSpPr>
          <p:cNvPr id="6" name="TekstSylinder 5">
            <a:extLst>
              <a:ext uri="{FF2B5EF4-FFF2-40B4-BE49-F238E27FC236}">
                <a16:creationId xmlns:a16="http://schemas.microsoft.com/office/drawing/2014/main" id="{82643009-C3FE-71D9-E170-BB4B6BFA65C0}"/>
              </a:ext>
            </a:extLst>
          </p:cNvPr>
          <p:cNvSpPr txBox="1"/>
          <p:nvPr/>
        </p:nvSpPr>
        <p:spPr>
          <a:xfrm>
            <a:off x="3153488" y="5159832"/>
            <a:ext cx="6944879" cy="369332"/>
          </a:xfrm>
          <a:prstGeom prst="rect">
            <a:avLst/>
          </a:prstGeom>
          <a:noFill/>
        </p:spPr>
        <p:txBody>
          <a:bodyPr wrap="square" rtlCol="0">
            <a:spAutoFit/>
          </a:bodyPr>
          <a:lstStyle/>
          <a:p>
            <a:r>
              <a:rPr lang="en-US" dirty="0"/>
              <a:t>…but is that how we typically conceive of “intelligence”?</a:t>
            </a:r>
            <a:endParaRPr lang="nb-NO" dirty="0"/>
          </a:p>
        </p:txBody>
      </p:sp>
    </p:spTree>
    <p:extLst>
      <p:ext uri="{BB962C8B-B14F-4D97-AF65-F5344CB8AC3E}">
        <p14:creationId xmlns:p14="http://schemas.microsoft.com/office/powerpoint/2010/main" val="826342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0-#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0-#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0-#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0-#ppt_w/2"/>
                                          </p:val>
                                        </p:tav>
                                        <p:tav tm="100000">
                                          <p:val>
                                            <p:strVal val="#ppt_x"/>
                                          </p:val>
                                        </p:tav>
                                      </p:tavLst>
                                    </p:anim>
                                    <p:anim calcmode="lin" valueType="num">
                                      <p:cBhvr additive="base">
                                        <p:cTn id="26"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additive="base">
                                        <p:cTn id="31" dur="500" fill="hold"/>
                                        <p:tgtEl>
                                          <p:spTgt spid="6"/>
                                        </p:tgtEl>
                                        <p:attrNameLst>
                                          <p:attrName>ppt_x</p:attrName>
                                        </p:attrNameLst>
                                      </p:cBhvr>
                                      <p:tavLst>
                                        <p:tav tm="0">
                                          <p:val>
                                            <p:strVal val="0-#ppt_w/2"/>
                                          </p:val>
                                        </p:tav>
                                        <p:tav tm="100000">
                                          <p:val>
                                            <p:strVal val="#ppt_x"/>
                                          </p:val>
                                        </p:tav>
                                      </p:tavLst>
                                    </p:anim>
                                    <p:anim calcmode="lin" valueType="num">
                                      <p:cBhvr additive="base">
                                        <p:cTn id="32"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4" grpId="0"/>
      <p:bldP spid="5" grpId="0"/>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ktangel 10">
            <a:extLst>
              <a:ext uri="{FF2B5EF4-FFF2-40B4-BE49-F238E27FC236}">
                <a16:creationId xmlns:a16="http://schemas.microsoft.com/office/drawing/2014/main" id="{F38C85E3-C995-8382-81A2-908D625BDB18}"/>
              </a:ext>
            </a:extLst>
          </p:cNvPr>
          <p:cNvSpPr/>
          <p:nvPr/>
        </p:nvSpPr>
        <p:spPr>
          <a:xfrm>
            <a:off x="3371850" y="6135886"/>
            <a:ext cx="628650" cy="18466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pic>
        <p:nvPicPr>
          <p:cNvPr id="3" name="Bilde 2">
            <a:extLst>
              <a:ext uri="{FF2B5EF4-FFF2-40B4-BE49-F238E27FC236}">
                <a16:creationId xmlns:a16="http://schemas.microsoft.com/office/drawing/2014/main" id="{0E6DE06E-20C1-B77A-E616-65062810F9F0}"/>
              </a:ext>
            </a:extLst>
          </p:cNvPr>
          <p:cNvPicPr>
            <a:picLocks noChangeAspect="1"/>
          </p:cNvPicPr>
          <p:nvPr/>
        </p:nvPicPr>
        <p:blipFill>
          <a:blip r:embed="rId3"/>
          <a:stretch>
            <a:fillRect/>
          </a:stretch>
        </p:blipFill>
        <p:spPr>
          <a:xfrm>
            <a:off x="448762" y="2020881"/>
            <a:ext cx="2923088" cy="1971385"/>
          </a:xfrm>
          <a:prstGeom prst="rect">
            <a:avLst/>
          </a:prstGeom>
        </p:spPr>
      </p:pic>
      <p:sp>
        <p:nvSpPr>
          <p:cNvPr id="4" name="TekstSylinder 3">
            <a:extLst>
              <a:ext uri="{FF2B5EF4-FFF2-40B4-BE49-F238E27FC236}">
                <a16:creationId xmlns:a16="http://schemas.microsoft.com/office/drawing/2014/main" id="{74E0A064-B311-C67E-88F3-68AB426119AC}"/>
              </a:ext>
            </a:extLst>
          </p:cNvPr>
          <p:cNvSpPr txBox="1"/>
          <p:nvPr/>
        </p:nvSpPr>
        <p:spPr>
          <a:xfrm>
            <a:off x="3866026" y="282113"/>
            <a:ext cx="4805139" cy="584775"/>
          </a:xfrm>
          <a:prstGeom prst="rect">
            <a:avLst/>
          </a:prstGeom>
          <a:noFill/>
        </p:spPr>
        <p:txBody>
          <a:bodyPr wrap="square" rtlCol="0">
            <a:spAutoFit/>
          </a:bodyPr>
          <a:lstStyle/>
          <a:p>
            <a:r>
              <a:rPr lang="en-US" sz="3200" b="1" dirty="0">
                <a:solidFill>
                  <a:srgbClr val="4409FF"/>
                </a:solidFill>
              </a:rPr>
              <a:t>What is “intelligence” ?</a:t>
            </a:r>
            <a:endParaRPr lang="nb-NO" sz="3200" b="1" dirty="0">
              <a:solidFill>
                <a:srgbClr val="4409FF"/>
              </a:solidFill>
            </a:endParaRPr>
          </a:p>
        </p:txBody>
      </p:sp>
      <p:sp>
        <p:nvSpPr>
          <p:cNvPr id="5" name="TekstSylinder 4">
            <a:extLst>
              <a:ext uri="{FF2B5EF4-FFF2-40B4-BE49-F238E27FC236}">
                <a16:creationId xmlns:a16="http://schemas.microsoft.com/office/drawing/2014/main" id="{83AA910D-96B2-328E-69CA-934FA67C3680}"/>
              </a:ext>
            </a:extLst>
          </p:cNvPr>
          <p:cNvSpPr txBox="1"/>
          <p:nvPr/>
        </p:nvSpPr>
        <p:spPr>
          <a:xfrm>
            <a:off x="3457575" y="1677990"/>
            <a:ext cx="5778288" cy="523220"/>
          </a:xfrm>
          <a:prstGeom prst="rect">
            <a:avLst/>
          </a:prstGeom>
          <a:noFill/>
        </p:spPr>
        <p:txBody>
          <a:bodyPr wrap="square" rtlCol="0">
            <a:spAutoFit/>
          </a:bodyPr>
          <a:lstStyle/>
          <a:p>
            <a:r>
              <a:rPr lang="en-US" sz="2800" b="1" dirty="0">
                <a:solidFill>
                  <a:srgbClr val="4409FF"/>
                </a:solidFill>
              </a:rPr>
              <a:t>Human Intelligence = The IQ score</a:t>
            </a:r>
            <a:endParaRPr lang="nb-NO" sz="2800" b="1" dirty="0">
              <a:solidFill>
                <a:srgbClr val="4409FF"/>
              </a:solidFill>
            </a:endParaRPr>
          </a:p>
        </p:txBody>
      </p:sp>
      <p:pic>
        <p:nvPicPr>
          <p:cNvPr id="9" name="Bilde 8">
            <a:extLst>
              <a:ext uri="{FF2B5EF4-FFF2-40B4-BE49-F238E27FC236}">
                <a16:creationId xmlns:a16="http://schemas.microsoft.com/office/drawing/2014/main" id="{76C448CF-C06D-6F22-9A43-6FB0FFA74BDD}"/>
              </a:ext>
            </a:extLst>
          </p:cNvPr>
          <p:cNvPicPr>
            <a:picLocks noChangeAspect="1"/>
          </p:cNvPicPr>
          <p:nvPr/>
        </p:nvPicPr>
        <p:blipFill>
          <a:blip r:embed="rId4"/>
          <a:stretch>
            <a:fillRect/>
          </a:stretch>
        </p:blipFill>
        <p:spPr>
          <a:xfrm>
            <a:off x="3866026" y="4181882"/>
            <a:ext cx="3400874" cy="2046337"/>
          </a:xfrm>
          <a:prstGeom prst="rect">
            <a:avLst/>
          </a:prstGeom>
          <a:ln>
            <a:solidFill>
              <a:schemeClr val="tx1"/>
            </a:solidFill>
          </a:ln>
        </p:spPr>
      </p:pic>
      <p:sp>
        <p:nvSpPr>
          <p:cNvPr id="2" name="TekstSylinder 1">
            <a:extLst>
              <a:ext uri="{FF2B5EF4-FFF2-40B4-BE49-F238E27FC236}">
                <a16:creationId xmlns:a16="http://schemas.microsoft.com/office/drawing/2014/main" id="{340FBFD8-3BDE-0173-37B2-B5FB6C88E05F}"/>
              </a:ext>
            </a:extLst>
          </p:cNvPr>
          <p:cNvSpPr txBox="1"/>
          <p:nvPr/>
        </p:nvSpPr>
        <p:spPr>
          <a:xfrm>
            <a:off x="1457325" y="1000125"/>
            <a:ext cx="10115550" cy="646331"/>
          </a:xfrm>
          <a:prstGeom prst="rect">
            <a:avLst/>
          </a:prstGeom>
          <a:noFill/>
        </p:spPr>
        <p:txBody>
          <a:bodyPr wrap="square" rtlCol="0">
            <a:spAutoFit/>
          </a:bodyPr>
          <a:lstStyle/>
          <a:p>
            <a:r>
              <a:rPr lang="en-US" dirty="0"/>
              <a:t>If AI is “intelligent”, it should approximate human intelligence, since there is no other known intelligence to compare with, so the question then becomes; </a:t>
            </a:r>
            <a:r>
              <a:rPr lang="en-US" b="1" dirty="0">
                <a:solidFill>
                  <a:srgbClr val="4409FF"/>
                </a:solidFill>
              </a:rPr>
              <a:t>WHAT IS HUMAN INTELLIGENCE?</a:t>
            </a:r>
            <a:endParaRPr lang="nb-NO" b="1" dirty="0">
              <a:solidFill>
                <a:srgbClr val="4409FF"/>
              </a:solidFill>
            </a:endParaRPr>
          </a:p>
        </p:txBody>
      </p:sp>
      <p:sp>
        <p:nvSpPr>
          <p:cNvPr id="6" name="TekstSylinder 5">
            <a:extLst>
              <a:ext uri="{FF2B5EF4-FFF2-40B4-BE49-F238E27FC236}">
                <a16:creationId xmlns:a16="http://schemas.microsoft.com/office/drawing/2014/main" id="{4534102D-5620-5690-0AFE-920C72C292D1}"/>
              </a:ext>
            </a:extLst>
          </p:cNvPr>
          <p:cNvSpPr txBox="1"/>
          <p:nvPr/>
        </p:nvSpPr>
        <p:spPr>
          <a:xfrm>
            <a:off x="3555123" y="2152998"/>
            <a:ext cx="6115050" cy="646331"/>
          </a:xfrm>
          <a:prstGeom prst="rect">
            <a:avLst/>
          </a:prstGeom>
          <a:noFill/>
        </p:spPr>
        <p:txBody>
          <a:bodyPr wrap="square" rtlCol="0">
            <a:spAutoFit/>
          </a:bodyPr>
          <a:lstStyle/>
          <a:p>
            <a:r>
              <a:rPr lang="en-US" dirty="0"/>
              <a:t>Human intelligence is as best conceptualized through an operational definition;  it is what is measured by an IQ-test</a:t>
            </a:r>
          </a:p>
        </p:txBody>
      </p:sp>
      <p:grpSp>
        <p:nvGrpSpPr>
          <p:cNvPr id="21" name="Gruppe 20">
            <a:extLst>
              <a:ext uri="{FF2B5EF4-FFF2-40B4-BE49-F238E27FC236}">
                <a16:creationId xmlns:a16="http://schemas.microsoft.com/office/drawing/2014/main" id="{3429AAAE-E30B-FDF5-130F-ADC2FFE56EDC}"/>
              </a:ext>
            </a:extLst>
          </p:cNvPr>
          <p:cNvGrpSpPr/>
          <p:nvPr/>
        </p:nvGrpSpPr>
        <p:grpSpPr>
          <a:xfrm>
            <a:off x="7411230" y="4268457"/>
            <a:ext cx="4662783" cy="1763122"/>
            <a:chOff x="7411230" y="4268457"/>
            <a:chExt cx="4662783" cy="1763122"/>
          </a:xfrm>
        </p:grpSpPr>
        <p:sp>
          <p:nvSpPr>
            <p:cNvPr id="20" name="Rektangel 19">
              <a:extLst>
                <a:ext uri="{FF2B5EF4-FFF2-40B4-BE49-F238E27FC236}">
                  <a16:creationId xmlns:a16="http://schemas.microsoft.com/office/drawing/2014/main" id="{DE2F57C0-7F39-7B99-5EF0-977755E0A286}"/>
                </a:ext>
              </a:extLst>
            </p:cNvPr>
            <p:cNvSpPr/>
            <p:nvPr/>
          </p:nvSpPr>
          <p:spPr>
            <a:xfrm>
              <a:off x="7411230" y="4268457"/>
              <a:ext cx="4662783" cy="1763122"/>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dirty="0"/>
            </a:p>
          </p:txBody>
        </p:sp>
        <p:sp>
          <p:nvSpPr>
            <p:cNvPr id="8" name="TekstSylinder 7">
              <a:extLst>
                <a:ext uri="{FF2B5EF4-FFF2-40B4-BE49-F238E27FC236}">
                  <a16:creationId xmlns:a16="http://schemas.microsoft.com/office/drawing/2014/main" id="{AAF426FF-58B6-73A7-FBD4-C6983A8C8228}"/>
                </a:ext>
              </a:extLst>
            </p:cNvPr>
            <p:cNvSpPr txBox="1"/>
            <p:nvPr/>
          </p:nvSpPr>
          <p:spPr>
            <a:xfrm>
              <a:off x="7707069" y="4487512"/>
              <a:ext cx="4071104" cy="1384995"/>
            </a:xfrm>
            <a:prstGeom prst="rect">
              <a:avLst/>
            </a:prstGeom>
            <a:noFill/>
            <a:ln>
              <a:noFill/>
            </a:ln>
          </p:spPr>
          <p:txBody>
            <a:bodyPr wrap="square" rtlCol="0">
              <a:spAutoFit/>
            </a:bodyPr>
            <a:lstStyle/>
            <a:p>
              <a:r>
                <a:rPr lang="en-US" sz="1400" dirty="0"/>
                <a:t>Human intelligence is thus a quantitative dimensional concept, a variable, while AI seems to be treated as a qualitative non-dimensional concept; like “AI is either intelligent or not”, cf.  </a:t>
              </a:r>
              <a:r>
                <a:rPr lang="en-US" sz="1400" i="1" dirty="0"/>
                <a:t>“…all it takes is the right code”</a:t>
              </a:r>
            </a:p>
            <a:p>
              <a:endParaRPr lang="en-US" sz="1400" dirty="0"/>
            </a:p>
          </p:txBody>
        </p:sp>
      </p:grpSp>
      <p:grpSp>
        <p:nvGrpSpPr>
          <p:cNvPr id="19" name="Gruppe 18">
            <a:extLst>
              <a:ext uri="{FF2B5EF4-FFF2-40B4-BE49-F238E27FC236}">
                <a16:creationId xmlns:a16="http://schemas.microsoft.com/office/drawing/2014/main" id="{29FC8567-F1A0-C0BB-FA4D-BA7BDC2B0584}"/>
              </a:ext>
            </a:extLst>
          </p:cNvPr>
          <p:cNvGrpSpPr/>
          <p:nvPr/>
        </p:nvGrpSpPr>
        <p:grpSpPr>
          <a:xfrm>
            <a:off x="359011" y="4085439"/>
            <a:ext cx="3196112" cy="2376826"/>
            <a:chOff x="874994" y="4118096"/>
            <a:chExt cx="3196112" cy="2376826"/>
          </a:xfrm>
        </p:grpSpPr>
        <p:pic>
          <p:nvPicPr>
            <p:cNvPr id="10" name="Bilde 9">
              <a:extLst>
                <a:ext uri="{FF2B5EF4-FFF2-40B4-BE49-F238E27FC236}">
                  <a16:creationId xmlns:a16="http://schemas.microsoft.com/office/drawing/2014/main" id="{8E561CBF-4CFC-06F4-3049-1F5F6DA50466}"/>
                </a:ext>
              </a:extLst>
            </p:cNvPr>
            <p:cNvPicPr>
              <a:picLocks noChangeAspect="1"/>
            </p:cNvPicPr>
            <p:nvPr/>
          </p:nvPicPr>
          <p:blipFill>
            <a:blip r:embed="rId5"/>
            <a:stretch>
              <a:fillRect/>
            </a:stretch>
          </p:blipFill>
          <p:spPr>
            <a:xfrm>
              <a:off x="874994" y="4118096"/>
              <a:ext cx="3196112" cy="2204882"/>
            </a:xfrm>
            <a:prstGeom prst="rect">
              <a:avLst/>
            </a:prstGeom>
          </p:spPr>
        </p:pic>
        <p:sp>
          <p:nvSpPr>
            <p:cNvPr id="7" name="TekstSylinder 6">
              <a:extLst>
                <a:ext uri="{FF2B5EF4-FFF2-40B4-BE49-F238E27FC236}">
                  <a16:creationId xmlns:a16="http://schemas.microsoft.com/office/drawing/2014/main" id="{E491DC43-BDBA-4D3E-B821-3FB075456FAD}"/>
                </a:ext>
              </a:extLst>
            </p:cNvPr>
            <p:cNvSpPr txBox="1"/>
            <p:nvPr/>
          </p:nvSpPr>
          <p:spPr>
            <a:xfrm>
              <a:off x="3371850" y="6135886"/>
              <a:ext cx="699256" cy="184666"/>
            </a:xfrm>
            <a:prstGeom prst="rect">
              <a:avLst/>
            </a:prstGeom>
            <a:noFill/>
          </p:spPr>
          <p:txBody>
            <a:bodyPr wrap="square" rtlCol="0">
              <a:spAutoFit/>
            </a:bodyPr>
            <a:lstStyle/>
            <a:p>
              <a:r>
                <a:rPr lang="en-US" sz="600" dirty="0"/>
                <a:t>Cancellation</a:t>
              </a:r>
              <a:endParaRPr lang="nb-NO" sz="600" dirty="0"/>
            </a:p>
          </p:txBody>
        </p:sp>
        <p:sp>
          <p:nvSpPr>
            <p:cNvPr id="12" name="TekstSylinder 11">
              <a:extLst>
                <a:ext uri="{FF2B5EF4-FFF2-40B4-BE49-F238E27FC236}">
                  <a16:creationId xmlns:a16="http://schemas.microsoft.com/office/drawing/2014/main" id="{164B0594-E663-F5DA-DD8D-06B18436FC6F}"/>
                </a:ext>
              </a:extLst>
            </p:cNvPr>
            <p:cNvSpPr txBox="1"/>
            <p:nvPr/>
          </p:nvSpPr>
          <p:spPr>
            <a:xfrm>
              <a:off x="2603322" y="6248701"/>
              <a:ext cx="768528" cy="246221"/>
            </a:xfrm>
            <a:prstGeom prst="rect">
              <a:avLst/>
            </a:prstGeom>
            <a:noFill/>
          </p:spPr>
          <p:txBody>
            <a:bodyPr wrap="square" rtlCol="0">
              <a:spAutoFit/>
            </a:bodyPr>
            <a:lstStyle/>
            <a:p>
              <a:r>
                <a:rPr lang="en-US" sz="500" dirty="0"/>
                <a:t>Figure weighting</a:t>
              </a:r>
            </a:p>
            <a:p>
              <a:r>
                <a:rPr lang="en-US" sz="500" dirty="0"/>
                <a:t>Visual puzzles</a:t>
              </a:r>
              <a:endParaRPr lang="nb-NO" sz="500" dirty="0"/>
            </a:p>
          </p:txBody>
        </p:sp>
      </p:grpSp>
      <p:sp>
        <p:nvSpPr>
          <p:cNvPr id="16" name="TekstSylinder 15">
            <a:extLst>
              <a:ext uri="{FF2B5EF4-FFF2-40B4-BE49-F238E27FC236}">
                <a16:creationId xmlns:a16="http://schemas.microsoft.com/office/drawing/2014/main" id="{0F986D6D-C492-9415-7008-111AB034E7E2}"/>
              </a:ext>
            </a:extLst>
          </p:cNvPr>
          <p:cNvSpPr txBox="1"/>
          <p:nvPr/>
        </p:nvSpPr>
        <p:spPr>
          <a:xfrm>
            <a:off x="4610557" y="3476740"/>
            <a:ext cx="4480984" cy="369332"/>
          </a:xfrm>
          <a:prstGeom prst="rect">
            <a:avLst/>
          </a:prstGeom>
          <a:noFill/>
        </p:spPr>
        <p:txBody>
          <a:bodyPr wrap="square" rtlCol="0">
            <a:spAutoFit/>
          </a:bodyPr>
          <a:lstStyle/>
          <a:p>
            <a:r>
              <a:rPr lang="en-US" b="1" dirty="0">
                <a:solidFill>
                  <a:srgbClr val="4409FF"/>
                </a:solidFill>
              </a:rPr>
              <a:t>Wechsler Adult Intelligence Test (WAIS)</a:t>
            </a:r>
            <a:endParaRPr lang="nb-NO" b="1" dirty="0">
              <a:solidFill>
                <a:srgbClr val="4409FF"/>
              </a:solidFill>
            </a:endParaRPr>
          </a:p>
        </p:txBody>
      </p:sp>
      <p:sp>
        <p:nvSpPr>
          <p:cNvPr id="14" name="TekstSylinder 13">
            <a:extLst>
              <a:ext uri="{FF2B5EF4-FFF2-40B4-BE49-F238E27FC236}">
                <a16:creationId xmlns:a16="http://schemas.microsoft.com/office/drawing/2014/main" id="{C480FF5E-7E57-C57E-807A-86D365E0C977}"/>
              </a:ext>
            </a:extLst>
          </p:cNvPr>
          <p:cNvSpPr txBox="1"/>
          <p:nvPr/>
        </p:nvSpPr>
        <p:spPr>
          <a:xfrm>
            <a:off x="5191854" y="2844343"/>
            <a:ext cx="2476043" cy="369332"/>
          </a:xfrm>
          <a:prstGeom prst="rect">
            <a:avLst/>
          </a:prstGeom>
          <a:noFill/>
        </p:spPr>
        <p:txBody>
          <a:bodyPr wrap="square">
            <a:spAutoFit/>
          </a:bodyPr>
          <a:lstStyle/>
          <a:p>
            <a:r>
              <a:rPr lang="en-US" b="1" dirty="0">
                <a:solidFill>
                  <a:srgbClr val="4409FF"/>
                </a:solidFill>
              </a:rPr>
              <a:t>WHAT IS AN IQ-TEST?</a:t>
            </a:r>
            <a:endParaRPr lang="nb-NO" dirty="0"/>
          </a:p>
        </p:txBody>
      </p:sp>
    </p:spTree>
    <p:extLst>
      <p:ext uri="{BB962C8B-B14F-4D97-AF65-F5344CB8AC3E}">
        <p14:creationId xmlns:p14="http://schemas.microsoft.com/office/powerpoint/2010/main" val="948395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0-#ppt_w/2"/>
                                          </p:val>
                                        </p:tav>
                                        <p:tav tm="100000">
                                          <p:val>
                                            <p:strVal val="#ppt_x"/>
                                          </p:val>
                                        </p:tav>
                                      </p:tavLst>
                                    </p:anim>
                                    <p:anim calcmode="lin" valueType="num">
                                      <p:cBhvr additive="base">
                                        <p:cTn id="1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500" fill="hold"/>
                                        <p:tgtEl>
                                          <p:spTgt spid="14"/>
                                        </p:tgtEl>
                                        <p:attrNameLst>
                                          <p:attrName>ppt_x</p:attrName>
                                        </p:attrNameLst>
                                      </p:cBhvr>
                                      <p:tavLst>
                                        <p:tav tm="0">
                                          <p:val>
                                            <p:strVal val="0-#ppt_w/2"/>
                                          </p:val>
                                        </p:tav>
                                        <p:tav tm="100000">
                                          <p:val>
                                            <p:strVal val="#ppt_x"/>
                                          </p:val>
                                        </p:tav>
                                      </p:tavLst>
                                    </p:anim>
                                    <p:anim calcmode="lin" valueType="num">
                                      <p:cBhvr additive="base">
                                        <p:cTn id="24"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stCondLst>
                                    <p:cond delay="0"/>
                                  </p:stCondLst>
                                  <p:childTnLst>
                                    <p:set>
                                      <p:cBhvr>
                                        <p:cTn id="28" dur="1" fill="hold">
                                          <p:stCondLst>
                                            <p:cond delay="0"/>
                                          </p:stCondLst>
                                        </p:cTn>
                                        <p:tgtEl>
                                          <p:spTgt spid="16"/>
                                        </p:tgtEl>
                                        <p:attrNameLst>
                                          <p:attrName>style.visibility</p:attrName>
                                        </p:attrNameLst>
                                      </p:cBhvr>
                                      <p:to>
                                        <p:strVal val="visible"/>
                                      </p:to>
                                    </p:set>
                                    <p:anim calcmode="lin" valueType="num">
                                      <p:cBhvr additive="base">
                                        <p:cTn id="29" dur="500" fill="hold"/>
                                        <p:tgtEl>
                                          <p:spTgt spid="16"/>
                                        </p:tgtEl>
                                        <p:attrNameLst>
                                          <p:attrName>ppt_x</p:attrName>
                                        </p:attrNameLst>
                                      </p:cBhvr>
                                      <p:tavLst>
                                        <p:tav tm="0">
                                          <p:val>
                                            <p:strVal val="0-#ppt_w/2"/>
                                          </p:val>
                                        </p:tav>
                                        <p:tav tm="100000">
                                          <p:val>
                                            <p:strVal val="#ppt_x"/>
                                          </p:val>
                                        </p:tav>
                                      </p:tavLst>
                                    </p:anim>
                                    <p:anim calcmode="lin" valueType="num">
                                      <p:cBhvr additive="base">
                                        <p:cTn id="30" dur="500" fill="hold"/>
                                        <p:tgtEl>
                                          <p:spTgt spid="16"/>
                                        </p:tgtEl>
                                        <p:attrNameLst>
                                          <p:attrName>ppt_y</p:attrName>
                                        </p:attrNameLst>
                                      </p:cBhvr>
                                      <p:tavLst>
                                        <p:tav tm="0">
                                          <p:val>
                                            <p:strVal val="#ppt_y"/>
                                          </p:val>
                                        </p:tav>
                                        <p:tav tm="100000">
                                          <p:val>
                                            <p:strVal val="#ppt_y"/>
                                          </p:val>
                                        </p:tav>
                                      </p:tavLst>
                                    </p:anim>
                                  </p:childTnLst>
                                </p:cTn>
                              </p:par>
                              <p:par>
                                <p:cTn id="31" presetID="2" presetClass="entr" presetSubtype="8" fill="hold" nodeType="withEffect">
                                  <p:stCondLst>
                                    <p:cond delay="0"/>
                                  </p:stCondLst>
                                  <p:childTnLst>
                                    <p:set>
                                      <p:cBhvr>
                                        <p:cTn id="32" dur="1" fill="hold">
                                          <p:stCondLst>
                                            <p:cond delay="0"/>
                                          </p:stCondLst>
                                        </p:cTn>
                                        <p:tgtEl>
                                          <p:spTgt spid="3"/>
                                        </p:tgtEl>
                                        <p:attrNameLst>
                                          <p:attrName>style.visibility</p:attrName>
                                        </p:attrNameLst>
                                      </p:cBhvr>
                                      <p:to>
                                        <p:strVal val="visible"/>
                                      </p:to>
                                    </p:set>
                                    <p:anim calcmode="lin" valueType="num">
                                      <p:cBhvr additive="base">
                                        <p:cTn id="33" dur="500" fill="hold"/>
                                        <p:tgtEl>
                                          <p:spTgt spid="3"/>
                                        </p:tgtEl>
                                        <p:attrNameLst>
                                          <p:attrName>ppt_x</p:attrName>
                                        </p:attrNameLst>
                                      </p:cBhvr>
                                      <p:tavLst>
                                        <p:tav tm="0">
                                          <p:val>
                                            <p:strVal val="0-#ppt_w/2"/>
                                          </p:val>
                                        </p:tav>
                                        <p:tav tm="100000">
                                          <p:val>
                                            <p:strVal val="#ppt_x"/>
                                          </p:val>
                                        </p:tav>
                                      </p:tavLst>
                                    </p:anim>
                                    <p:anim calcmode="lin" valueType="num">
                                      <p:cBhvr additive="base">
                                        <p:cTn id="34" dur="500" fill="hold"/>
                                        <p:tgtEl>
                                          <p:spTgt spid="3"/>
                                        </p:tgtEl>
                                        <p:attrNameLst>
                                          <p:attrName>ppt_y</p:attrName>
                                        </p:attrNameLst>
                                      </p:cBhvr>
                                      <p:tavLst>
                                        <p:tav tm="0">
                                          <p:val>
                                            <p:strVal val="#ppt_y"/>
                                          </p:val>
                                        </p:tav>
                                        <p:tav tm="100000">
                                          <p:val>
                                            <p:strVal val="#ppt_y"/>
                                          </p:val>
                                        </p:tav>
                                      </p:tavLst>
                                    </p:anim>
                                  </p:childTnLst>
                                </p:cTn>
                              </p:par>
                              <p:par>
                                <p:cTn id="35" presetID="2" presetClass="entr" presetSubtype="8" fill="hold" nodeType="withEffect">
                                  <p:stCondLst>
                                    <p:cond delay="0"/>
                                  </p:stCondLst>
                                  <p:childTnLst>
                                    <p:set>
                                      <p:cBhvr>
                                        <p:cTn id="36" dur="1" fill="hold">
                                          <p:stCondLst>
                                            <p:cond delay="0"/>
                                          </p:stCondLst>
                                        </p:cTn>
                                        <p:tgtEl>
                                          <p:spTgt spid="19"/>
                                        </p:tgtEl>
                                        <p:attrNameLst>
                                          <p:attrName>style.visibility</p:attrName>
                                        </p:attrNameLst>
                                      </p:cBhvr>
                                      <p:to>
                                        <p:strVal val="visible"/>
                                      </p:to>
                                    </p:set>
                                    <p:anim calcmode="lin" valueType="num">
                                      <p:cBhvr additive="base">
                                        <p:cTn id="37" dur="500" fill="hold"/>
                                        <p:tgtEl>
                                          <p:spTgt spid="19"/>
                                        </p:tgtEl>
                                        <p:attrNameLst>
                                          <p:attrName>ppt_x</p:attrName>
                                        </p:attrNameLst>
                                      </p:cBhvr>
                                      <p:tavLst>
                                        <p:tav tm="0">
                                          <p:val>
                                            <p:strVal val="0-#ppt_w/2"/>
                                          </p:val>
                                        </p:tav>
                                        <p:tav tm="100000">
                                          <p:val>
                                            <p:strVal val="#ppt_x"/>
                                          </p:val>
                                        </p:tav>
                                      </p:tavLst>
                                    </p:anim>
                                    <p:anim calcmode="lin" valueType="num">
                                      <p:cBhvr additive="base">
                                        <p:cTn id="38" dur="50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nodeType="click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500" fill="hold"/>
                                        <p:tgtEl>
                                          <p:spTgt spid="9"/>
                                        </p:tgtEl>
                                        <p:attrNameLst>
                                          <p:attrName>ppt_x</p:attrName>
                                        </p:attrNameLst>
                                      </p:cBhvr>
                                      <p:tavLst>
                                        <p:tav tm="0">
                                          <p:val>
                                            <p:strVal val="0-#ppt_w/2"/>
                                          </p:val>
                                        </p:tav>
                                        <p:tav tm="100000">
                                          <p:val>
                                            <p:strVal val="#ppt_x"/>
                                          </p:val>
                                        </p:tav>
                                      </p:tavLst>
                                    </p:anim>
                                    <p:anim calcmode="lin" valueType="num">
                                      <p:cBhvr additive="base">
                                        <p:cTn id="44"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nodeType="clickEffect">
                                  <p:stCondLst>
                                    <p:cond delay="0"/>
                                  </p:stCondLst>
                                  <p:childTnLst>
                                    <p:set>
                                      <p:cBhvr>
                                        <p:cTn id="48" dur="1" fill="hold">
                                          <p:stCondLst>
                                            <p:cond delay="0"/>
                                          </p:stCondLst>
                                        </p:cTn>
                                        <p:tgtEl>
                                          <p:spTgt spid="21"/>
                                        </p:tgtEl>
                                        <p:attrNameLst>
                                          <p:attrName>style.visibility</p:attrName>
                                        </p:attrNameLst>
                                      </p:cBhvr>
                                      <p:to>
                                        <p:strVal val="visible"/>
                                      </p:to>
                                    </p:set>
                                    <p:anim calcmode="lin" valueType="num">
                                      <p:cBhvr additive="base">
                                        <p:cTn id="49" dur="500" fill="hold"/>
                                        <p:tgtEl>
                                          <p:spTgt spid="21"/>
                                        </p:tgtEl>
                                        <p:attrNameLst>
                                          <p:attrName>ppt_x</p:attrName>
                                        </p:attrNameLst>
                                      </p:cBhvr>
                                      <p:tavLst>
                                        <p:tav tm="0">
                                          <p:val>
                                            <p:strVal val="0-#ppt_w/2"/>
                                          </p:val>
                                        </p:tav>
                                        <p:tav tm="100000">
                                          <p:val>
                                            <p:strVal val="#ppt_x"/>
                                          </p:val>
                                        </p:tav>
                                      </p:tavLst>
                                    </p:anim>
                                    <p:anim calcmode="lin" valueType="num">
                                      <p:cBhvr additive="base">
                                        <p:cTn id="50"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p:bldP spid="6" grpId="0"/>
      <p:bldP spid="16" grpId="0"/>
      <p:bldP spid="1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ktangel 47">
            <a:extLst>
              <a:ext uri="{FF2B5EF4-FFF2-40B4-BE49-F238E27FC236}">
                <a16:creationId xmlns:a16="http://schemas.microsoft.com/office/drawing/2014/main" id="{E8AF5143-751A-9004-C1B6-B1DFF2BC53C7}"/>
              </a:ext>
            </a:extLst>
          </p:cNvPr>
          <p:cNvSpPr/>
          <p:nvPr/>
        </p:nvSpPr>
        <p:spPr>
          <a:xfrm>
            <a:off x="1347730" y="522221"/>
            <a:ext cx="9303210" cy="6090511"/>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dirty="0"/>
          </a:p>
        </p:txBody>
      </p:sp>
      <p:sp>
        <p:nvSpPr>
          <p:cNvPr id="5" name="TekstSylinder 4">
            <a:extLst>
              <a:ext uri="{FF2B5EF4-FFF2-40B4-BE49-F238E27FC236}">
                <a16:creationId xmlns:a16="http://schemas.microsoft.com/office/drawing/2014/main" id="{AC5B7691-3FEC-B410-D29C-3F8415EE3FD2}"/>
              </a:ext>
            </a:extLst>
          </p:cNvPr>
          <p:cNvSpPr txBox="1"/>
          <p:nvPr/>
        </p:nvSpPr>
        <p:spPr>
          <a:xfrm>
            <a:off x="1716819" y="3971884"/>
            <a:ext cx="8078602" cy="707886"/>
          </a:xfrm>
          <a:prstGeom prst="rect">
            <a:avLst/>
          </a:prstGeom>
          <a:noFill/>
        </p:spPr>
        <p:txBody>
          <a:bodyPr wrap="square">
            <a:spAutoFit/>
          </a:bodyPr>
          <a:lstStyle/>
          <a:p>
            <a:r>
              <a:rPr lang="nb-NO" sz="2000" b="1" i="1" dirty="0"/>
              <a:t>«</a:t>
            </a:r>
            <a:r>
              <a:rPr lang="nb-NO" sz="2000" b="1" i="1" dirty="0" err="1"/>
              <a:t>Consciousness</a:t>
            </a:r>
            <a:r>
              <a:rPr lang="nb-NO" sz="2000" b="1" i="1" dirty="0"/>
              <a:t> research </a:t>
            </a:r>
            <a:r>
              <a:rPr lang="nb-NO" sz="2000" b="1" i="1" dirty="0" err="1"/>
              <a:t>may</a:t>
            </a:r>
            <a:r>
              <a:rPr lang="nb-NO" sz="2000" b="1" i="1" dirty="0"/>
              <a:t> </a:t>
            </a:r>
            <a:r>
              <a:rPr lang="nb-NO" sz="2000" b="1" i="1" dirty="0" err="1"/>
              <a:t>beneﬁt</a:t>
            </a:r>
            <a:r>
              <a:rPr lang="nb-NO" sz="2000" b="1" i="1" dirty="0"/>
              <a:t> from a </a:t>
            </a:r>
            <a:r>
              <a:rPr lang="nb-NO" sz="2000" b="1" i="1" dirty="0" err="1"/>
              <a:t>stronger</a:t>
            </a:r>
            <a:r>
              <a:rPr lang="nb-NO" sz="2000" b="1" i="1" dirty="0"/>
              <a:t> </a:t>
            </a:r>
            <a:r>
              <a:rPr lang="nb-NO" sz="2000" b="1" i="1" dirty="0" err="1"/>
              <a:t>focus</a:t>
            </a:r>
            <a:r>
              <a:rPr lang="nb-NO" sz="2000" b="1" i="1" dirty="0"/>
              <a:t> </a:t>
            </a:r>
            <a:r>
              <a:rPr lang="nb-NO" sz="2000" b="1" i="1" dirty="0" err="1"/>
              <a:t>on</a:t>
            </a:r>
            <a:r>
              <a:rPr lang="nb-NO" sz="2000" b="1" i="1" dirty="0"/>
              <a:t> the </a:t>
            </a:r>
            <a:r>
              <a:rPr lang="nb-NO" sz="2000" b="1" i="1" dirty="0" err="1"/>
              <a:t>phenomenological</a:t>
            </a:r>
            <a:r>
              <a:rPr lang="nb-NO" sz="2000" b="1" i="1" dirty="0"/>
              <a:t> </a:t>
            </a:r>
            <a:r>
              <a:rPr lang="nb-NO" sz="2000" b="1" i="1" dirty="0" err="1"/>
              <a:t>character</a:t>
            </a:r>
            <a:r>
              <a:rPr lang="nb-NO" sz="2000" b="1" i="1" dirty="0"/>
              <a:t> of </a:t>
            </a:r>
            <a:r>
              <a:rPr lang="nb-NO" sz="2000" b="1" i="1" dirty="0" err="1"/>
              <a:t>conscious</a:t>
            </a:r>
            <a:r>
              <a:rPr lang="nb-NO" sz="2000" b="1" i="1" dirty="0"/>
              <a:t> </a:t>
            </a:r>
            <a:r>
              <a:rPr lang="nb-NO" sz="2000" b="1" i="1" dirty="0" err="1"/>
              <a:t>experiences</a:t>
            </a:r>
            <a:r>
              <a:rPr lang="nb-NO" sz="2000" b="1" i="1" dirty="0"/>
              <a:t>»</a:t>
            </a:r>
          </a:p>
        </p:txBody>
      </p:sp>
      <p:grpSp>
        <p:nvGrpSpPr>
          <p:cNvPr id="8" name="Gruppe 7">
            <a:extLst>
              <a:ext uri="{FF2B5EF4-FFF2-40B4-BE49-F238E27FC236}">
                <a16:creationId xmlns:a16="http://schemas.microsoft.com/office/drawing/2014/main" id="{024DBEEC-12DF-628F-B6A8-92E0BC9B01CD}"/>
              </a:ext>
            </a:extLst>
          </p:cNvPr>
          <p:cNvGrpSpPr/>
          <p:nvPr/>
        </p:nvGrpSpPr>
        <p:grpSpPr>
          <a:xfrm>
            <a:off x="1751198" y="673893"/>
            <a:ext cx="3490451" cy="1101215"/>
            <a:chOff x="584470" y="902751"/>
            <a:chExt cx="4965845" cy="1490254"/>
          </a:xfrm>
        </p:grpSpPr>
        <p:pic>
          <p:nvPicPr>
            <p:cNvPr id="9" name="Bilde 8">
              <a:extLst>
                <a:ext uri="{FF2B5EF4-FFF2-40B4-BE49-F238E27FC236}">
                  <a16:creationId xmlns:a16="http://schemas.microsoft.com/office/drawing/2014/main" id="{9CE65636-4C6C-F731-B6B0-0EA2441A41EA}"/>
                </a:ext>
              </a:extLst>
            </p:cNvPr>
            <p:cNvPicPr>
              <a:picLocks noChangeAspect="1"/>
            </p:cNvPicPr>
            <p:nvPr/>
          </p:nvPicPr>
          <p:blipFill>
            <a:blip r:embed="rId3"/>
            <a:srcRect b="77738"/>
            <a:stretch>
              <a:fillRect/>
            </a:stretch>
          </p:blipFill>
          <p:spPr>
            <a:xfrm>
              <a:off x="584470" y="902751"/>
              <a:ext cx="4965845" cy="439666"/>
            </a:xfrm>
            <a:prstGeom prst="rect">
              <a:avLst/>
            </a:prstGeom>
            <a:ln>
              <a:solidFill>
                <a:schemeClr val="tx1"/>
              </a:solidFill>
            </a:ln>
          </p:spPr>
        </p:pic>
        <p:pic>
          <p:nvPicPr>
            <p:cNvPr id="10" name="Bilde 9">
              <a:extLst>
                <a:ext uri="{FF2B5EF4-FFF2-40B4-BE49-F238E27FC236}">
                  <a16:creationId xmlns:a16="http://schemas.microsoft.com/office/drawing/2014/main" id="{F7FA6DCA-DE85-AEF9-BE44-AA9C41044FFA}"/>
                </a:ext>
              </a:extLst>
            </p:cNvPr>
            <p:cNvPicPr>
              <a:picLocks noChangeAspect="1"/>
            </p:cNvPicPr>
            <p:nvPr/>
          </p:nvPicPr>
          <p:blipFill>
            <a:blip r:embed="rId4"/>
            <a:stretch>
              <a:fillRect/>
            </a:stretch>
          </p:blipFill>
          <p:spPr>
            <a:xfrm>
              <a:off x="584470" y="1342417"/>
              <a:ext cx="4952771" cy="1050588"/>
            </a:xfrm>
            <a:prstGeom prst="rect">
              <a:avLst/>
            </a:prstGeom>
            <a:ln>
              <a:solidFill>
                <a:schemeClr val="tx1"/>
              </a:solidFill>
            </a:ln>
          </p:spPr>
        </p:pic>
      </p:grpSp>
      <p:sp>
        <p:nvSpPr>
          <p:cNvPr id="2" name="TekstSylinder 1">
            <a:extLst>
              <a:ext uri="{FF2B5EF4-FFF2-40B4-BE49-F238E27FC236}">
                <a16:creationId xmlns:a16="http://schemas.microsoft.com/office/drawing/2014/main" id="{EAF6559F-6E91-E68F-55EC-D2E15316F7FE}"/>
              </a:ext>
            </a:extLst>
          </p:cNvPr>
          <p:cNvSpPr txBox="1"/>
          <p:nvPr/>
        </p:nvSpPr>
        <p:spPr>
          <a:xfrm>
            <a:off x="1773604" y="2353163"/>
            <a:ext cx="7965032" cy="1323439"/>
          </a:xfrm>
          <a:prstGeom prst="rect">
            <a:avLst/>
          </a:prstGeom>
          <a:noFill/>
        </p:spPr>
        <p:txBody>
          <a:bodyPr wrap="square" rtlCol="0">
            <a:spAutoFit/>
          </a:bodyPr>
          <a:lstStyle/>
          <a:p>
            <a:r>
              <a:rPr lang="nb-NO" sz="2000" b="1" i="1" dirty="0">
                <a:solidFill>
                  <a:srgbClr val="4409FF"/>
                </a:solidFill>
              </a:rPr>
              <a:t>«</a:t>
            </a:r>
            <a:r>
              <a:rPr lang="nb-NO" sz="2000" b="1" i="1" dirty="0" err="1">
                <a:solidFill>
                  <a:srgbClr val="4409FF"/>
                </a:solidFill>
              </a:rPr>
              <a:t>But</a:t>
            </a:r>
            <a:r>
              <a:rPr lang="nb-NO" sz="2000" b="1" i="1" dirty="0">
                <a:solidFill>
                  <a:srgbClr val="4409FF"/>
                </a:solidFill>
              </a:rPr>
              <a:t> </a:t>
            </a:r>
            <a:r>
              <a:rPr lang="nb-NO" sz="2000" b="1" i="1" dirty="0" err="1">
                <a:solidFill>
                  <a:srgbClr val="4409FF"/>
                </a:solidFill>
              </a:rPr>
              <a:t>today</a:t>
            </a:r>
            <a:r>
              <a:rPr lang="nb-NO" sz="2000" b="1" i="1" dirty="0">
                <a:solidFill>
                  <a:srgbClr val="4409FF"/>
                </a:solidFill>
              </a:rPr>
              <a:t>, </a:t>
            </a:r>
            <a:r>
              <a:rPr lang="nb-NO" sz="2000" b="1" i="1" dirty="0" err="1">
                <a:solidFill>
                  <a:srgbClr val="4409FF"/>
                </a:solidFill>
              </a:rPr>
              <a:t>there</a:t>
            </a:r>
            <a:r>
              <a:rPr lang="nb-NO" sz="2000" b="1" i="1" dirty="0">
                <a:solidFill>
                  <a:srgbClr val="4409FF"/>
                </a:solidFill>
              </a:rPr>
              <a:t> is </a:t>
            </a:r>
            <a:r>
              <a:rPr lang="nb-NO" sz="2000" b="1" i="1" dirty="0" err="1">
                <a:solidFill>
                  <a:srgbClr val="4409FF"/>
                </a:solidFill>
              </a:rPr>
              <a:t>also</a:t>
            </a:r>
            <a:r>
              <a:rPr lang="nb-NO" sz="2000" b="1" i="1" dirty="0">
                <a:solidFill>
                  <a:srgbClr val="4409FF"/>
                </a:solidFill>
              </a:rPr>
              <a:t> a </a:t>
            </a:r>
            <a:r>
              <a:rPr lang="nb-NO" sz="2000" b="1" i="1" dirty="0" err="1">
                <a:solidFill>
                  <a:srgbClr val="4409FF"/>
                </a:solidFill>
              </a:rPr>
              <a:t>sense</a:t>
            </a:r>
            <a:r>
              <a:rPr lang="nb-NO" sz="2000" b="1" i="1" dirty="0">
                <a:solidFill>
                  <a:srgbClr val="4409FF"/>
                </a:solidFill>
              </a:rPr>
              <a:t> </a:t>
            </a:r>
            <a:r>
              <a:rPr lang="nb-NO" sz="2000" b="1" i="1" dirty="0" err="1">
                <a:solidFill>
                  <a:srgbClr val="4409FF"/>
                </a:solidFill>
              </a:rPr>
              <a:t>that</a:t>
            </a:r>
            <a:r>
              <a:rPr lang="nb-NO" sz="2000" b="1" i="1" dirty="0">
                <a:solidFill>
                  <a:srgbClr val="4409FF"/>
                </a:solidFill>
              </a:rPr>
              <a:t> the </a:t>
            </a:r>
            <a:r>
              <a:rPr lang="nb-NO" sz="2000" b="1" i="1" dirty="0" err="1">
                <a:solidFill>
                  <a:srgbClr val="4409FF"/>
                </a:solidFill>
              </a:rPr>
              <a:t>ﬁeld</a:t>
            </a:r>
            <a:r>
              <a:rPr lang="nb-NO" sz="2000" b="1" i="1" dirty="0">
                <a:solidFill>
                  <a:srgbClr val="4409FF"/>
                </a:solidFill>
              </a:rPr>
              <a:t> has </a:t>
            </a:r>
            <a:r>
              <a:rPr lang="nb-NO" sz="2000" b="1" i="1" dirty="0" err="1">
                <a:solidFill>
                  <a:srgbClr val="4409FF"/>
                </a:solidFill>
              </a:rPr>
              <a:t>reached</a:t>
            </a:r>
            <a:r>
              <a:rPr lang="nb-NO" sz="2000" b="1" i="1" dirty="0">
                <a:solidFill>
                  <a:srgbClr val="4409FF"/>
                </a:solidFill>
              </a:rPr>
              <a:t> an </a:t>
            </a:r>
            <a:r>
              <a:rPr lang="nb-NO" sz="2000" b="1" i="1" dirty="0" err="1">
                <a:solidFill>
                  <a:srgbClr val="4409FF"/>
                </a:solidFill>
              </a:rPr>
              <a:t>uneasy</a:t>
            </a:r>
            <a:r>
              <a:rPr lang="nb-NO" sz="2000" b="1" i="1" dirty="0">
                <a:solidFill>
                  <a:srgbClr val="4409FF"/>
                </a:solidFill>
              </a:rPr>
              <a:t> </a:t>
            </a:r>
            <a:r>
              <a:rPr lang="nb-NO" sz="2000" b="1" i="1" dirty="0" err="1">
                <a:solidFill>
                  <a:srgbClr val="4409FF"/>
                </a:solidFill>
              </a:rPr>
              <a:t>stasis</a:t>
            </a:r>
            <a:r>
              <a:rPr lang="nb-NO" sz="2000" b="1" i="1" dirty="0">
                <a:solidFill>
                  <a:srgbClr val="4409FF"/>
                </a:solidFill>
              </a:rPr>
              <a:t>… a </a:t>
            </a:r>
            <a:r>
              <a:rPr lang="nb-NO" sz="2000" b="1" i="1" dirty="0" err="1">
                <a:solidFill>
                  <a:srgbClr val="4409FF"/>
                </a:solidFill>
              </a:rPr>
              <a:t>recent</a:t>
            </a:r>
            <a:r>
              <a:rPr lang="nb-NO" sz="2000" b="1" i="1" dirty="0">
                <a:solidFill>
                  <a:srgbClr val="4409FF"/>
                </a:solidFill>
              </a:rPr>
              <a:t> review …</a:t>
            </a:r>
            <a:r>
              <a:rPr lang="nb-NO" sz="2000" b="1" i="1" dirty="0" err="1">
                <a:solidFill>
                  <a:srgbClr val="4409FF"/>
                </a:solidFill>
              </a:rPr>
              <a:t>identifed</a:t>
            </a:r>
            <a:r>
              <a:rPr lang="nb-NO" sz="2000" b="1" i="1" dirty="0">
                <a:solidFill>
                  <a:srgbClr val="4409FF"/>
                </a:solidFill>
              </a:rPr>
              <a:t> over 200 </a:t>
            </a:r>
            <a:r>
              <a:rPr lang="nb-NO" sz="2000" b="1" i="1" dirty="0" err="1">
                <a:solidFill>
                  <a:srgbClr val="4409FF"/>
                </a:solidFill>
              </a:rPr>
              <a:t>distinct</a:t>
            </a:r>
            <a:r>
              <a:rPr lang="nb-NO" sz="2000" b="1" i="1" dirty="0">
                <a:solidFill>
                  <a:srgbClr val="4409FF"/>
                </a:solidFill>
              </a:rPr>
              <a:t> </a:t>
            </a:r>
            <a:r>
              <a:rPr lang="nb-NO" sz="2000" b="1" i="1" dirty="0" err="1">
                <a:solidFill>
                  <a:srgbClr val="4409FF"/>
                </a:solidFill>
              </a:rPr>
              <a:t>approaches</a:t>
            </a:r>
            <a:r>
              <a:rPr lang="nb-NO" sz="2000" b="1" i="1" dirty="0">
                <a:solidFill>
                  <a:srgbClr val="4409FF"/>
                </a:solidFill>
              </a:rPr>
              <a:t> to </a:t>
            </a:r>
            <a:r>
              <a:rPr lang="nb-NO" sz="2000" b="1" i="1" dirty="0" err="1">
                <a:solidFill>
                  <a:srgbClr val="4409FF"/>
                </a:solidFill>
              </a:rPr>
              <a:t>explaining</a:t>
            </a:r>
            <a:r>
              <a:rPr lang="nb-NO" sz="2000" b="1" i="1" dirty="0">
                <a:solidFill>
                  <a:srgbClr val="4409FF"/>
                </a:solidFill>
              </a:rPr>
              <a:t> </a:t>
            </a:r>
            <a:r>
              <a:rPr lang="nb-NO" sz="2000" b="1" i="1" dirty="0" err="1">
                <a:solidFill>
                  <a:srgbClr val="4409FF"/>
                </a:solidFill>
              </a:rPr>
              <a:t>consciousness</a:t>
            </a:r>
            <a:r>
              <a:rPr lang="nb-NO" sz="2000" b="1" i="1" dirty="0">
                <a:solidFill>
                  <a:srgbClr val="4409FF"/>
                </a:solidFill>
              </a:rPr>
              <a:t>, </a:t>
            </a:r>
            <a:r>
              <a:rPr lang="nb-NO" sz="2000" b="1" i="1" dirty="0" err="1">
                <a:solidFill>
                  <a:srgbClr val="4409FF"/>
                </a:solidFill>
              </a:rPr>
              <a:t>exhibiting</a:t>
            </a:r>
            <a:r>
              <a:rPr lang="nb-NO" sz="2000" b="1" i="1" dirty="0">
                <a:solidFill>
                  <a:srgbClr val="4409FF"/>
                </a:solidFill>
              </a:rPr>
              <a:t> a </a:t>
            </a:r>
            <a:r>
              <a:rPr lang="nb-NO" sz="2000" b="1" i="1" dirty="0" err="1">
                <a:solidFill>
                  <a:srgbClr val="4409FF"/>
                </a:solidFill>
              </a:rPr>
              <a:t>breathtaking</a:t>
            </a:r>
            <a:r>
              <a:rPr lang="nb-NO" sz="2000" b="1" i="1" dirty="0">
                <a:solidFill>
                  <a:srgbClr val="4409FF"/>
                </a:solidFill>
              </a:rPr>
              <a:t> </a:t>
            </a:r>
            <a:r>
              <a:rPr lang="nb-NO" sz="2000" b="1" i="1" dirty="0" err="1">
                <a:solidFill>
                  <a:srgbClr val="4409FF"/>
                </a:solidFill>
              </a:rPr>
              <a:t>diversity</a:t>
            </a:r>
            <a:r>
              <a:rPr lang="nb-NO" sz="2000" b="1" i="1" dirty="0">
                <a:solidFill>
                  <a:srgbClr val="4409FF"/>
                </a:solidFill>
              </a:rPr>
              <a:t> in </a:t>
            </a:r>
            <a:r>
              <a:rPr lang="nb-NO" sz="2000" b="1" i="1" dirty="0" err="1">
                <a:solidFill>
                  <a:srgbClr val="4409FF"/>
                </a:solidFill>
              </a:rPr>
              <a:t>metaphysical</a:t>
            </a:r>
            <a:r>
              <a:rPr lang="nb-NO" sz="2000" b="1" i="1" dirty="0">
                <a:solidFill>
                  <a:srgbClr val="4409FF"/>
                </a:solidFill>
              </a:rPr>
              <a:t> </a:t>
            </a:r>
            <a:r>
              <a:rPr lang="nb-NO" sz="2000" b="1" i="1" dirty="0" err="1">
                <a:solidFill>
                  <a:srgbClr val="4409FF"/>
                </a:solidFill>
              </a:rPr>
              <a:t>assumptions</a:t>
            </a:r>
            <a:r>
              <a:rPr lang="nb-NO" sz="2000" b="1" i="1" dirty="0">
                <a:solidFill>
                  <a:srgbClr val="4409FF"/>
                </a:solidFill>
              </a:rPr>
              <a:t> and </a:t>
            </a:r>
            <a:r>
              <a:rPr lang="nb-NO" sz="2000" b="1" i="1" dirty="0" err="1">
                <a:solidFill>
                  <a:srgbClr val="4409FF"/>
                </a:solidFill>
              </a:rPr>
              <a:t>explanatory</a:t>
            </a:r>
            <a:r>
              <a:rPr lang="nb-NO" sz="2000" b="1" i="1" dirty="0">
                <a:solidFill>
                  <a:srgbClr val="4409FF"/>
                </a:solidFill>
              </a:rPr>
              <a:t> </a:t>
            </a:r>
            <a:r>
              <a:rPr lang="nb-NO" sz="2000" b="1" i="1" dirty="0" err="1">
                <a:solidFill>
                  <a:srgbClr val="4409FF"/>
                </a:solidFill>
              </a:rPr>
              <a:t>strategies</a:t>
            </a:r>
            <a:r>
              <a:rPr lang="nb-NO" sz="2000" b="1" i="1" dirty="0">
                <a:solidFill>
                  <a:srgbClr val="4409FF"/>
                </a:solidFill>
              </a:rPr>
              <a:t>»</a:t>
            </a:r>
          </a:p>
        </p:txBody>
      </p:sp>
      <p:sp>
        <p:nvSpPr>
          <p:cNvPr id="3" name="TekstSylinder 2">
            <a:extLst>
              <a:ext uri="{FF2B5EF4-FFF2-40B4-BE49-F238E27FC236}">
                <a16:creationId xmlns:a16="http://schemas.microsoft.com/office/drawing/2014/main" id="{AF698429-1F4A-3D80-F77D-1A82AE7B6807}"/>
              </a:ext>
            </a:extLst>
          </p:cNvPr>
          <p:cNvSpPr txBox="1"/>
          <p:nvPr/>
        </p:nvSpPr>
        <p:spPr>
          <a:xfrm>
            <a:off x="1716819" y="4975052"/>
            <a:ext cx="8442111" cy="707886"/>
          </a:xfrm>
          <a:prstGeom prst="rect">
            <a:avLst/>
          </a:prstGeom>
          <a:noFill/>
        </p:spPr>
        <p:txBody>
          <a:bodyPr wrap="square" rtlCol="0">
            <a:spAutoFit/>
          </a:bodyPr>
          <a:lstStyle/>
          <a:p>
            <a:r>
              <a:rPr lang="nb-NO" sz="2000" b="1" i="1" dirty="0"/>
              <a:t>«…</a:t>
            </a:r>
            <a:r>
              <a:rPr lang="nb-NO" sz="2000" b="1" i="1" dirty="0">
                <a:solidFill>
                  <a:srgbClr val="4409FF"/>
                </a:solidFill>
              </a:rPr>
              <a:t> research is </a:t>
            </a:r>
            <a:r>
              <a:rPr lang="nb-NO" sz="2000" b="1" i="1" dirty="0" err="1">
                <a:solidFill>
                  <a:srgbClr val="4409FF"/>
                </a:solidFill>
              </a:rPr>
              <a:t>gradually</a:t>
            </a:r>
            <a:r>
              <a:rPr lang="nb-NO" sz="2000" b="1" i="1" dirty="0">
                <a:solidFill>
                  <a:srgbClr val="4409FF"/>
                </a:solidFill>
              </a:rPr>
              <a:t> </a:t>
            </a:r>
            <a:r>
              <a:rPr lang="nb-NO" sz="2000" b="1" i="1" dirty="0" err="1">
                <a:solidFill>
                  <a:srgbClr val="4409FF"/>
                </a:solidFill>
              </a:rPr>
              <a:t>transitioning</a:t>
            </a:r>
            <a:r>
              <a:rPr lang="nb-NO" sz="2000" b="1" i="1" dirty="0">
                <a:solidFill>
                  <a:srgbClr val="4409FF"/>
                </a:solidFill>
              </a:rPr>
              <a:t> from </a:t>
            </a:r>
            <a:r>
              <a:rPr lang="nb-NO" sz="2000" b="1" i="1" dirty="0" err="1">
                <a:solidFill>
                  <a:srgbClr val="4409FF"/>
                </a:solidFill>
              </a:rPr>
              <a:t>empirical</a:t>
            </a:r>
            <a:r>
              <a:rPr lang="nb-NO" sz="2000" b="1" i="1" dirty="0">
                <a:solidFill>
                  <a:srgbClr val="4409FF"/>
                </a:solidFill>
              </a:rPr>
              <a:t> </a:t>
            </a:r>
            <a:r>
              <a:rPr lang="nb-NO" sz="2000" b="1" i="1" dirty="0" err="1">
                <a:solidFill>
                  <a:srgbClr val="4409FF"/>
                </a:solidFill>
              </a:rPr>
              <a:t>identiﬁcation</a:t>
            </a:r>
            <a:r>
              <a:rPr lang="nb-NO" sz="2000" b="1" i="1" dirty="0">
                <a:solidFill>
                  <a:srgbClr val="4409FF"/>
                </a:solidFill>
              </a:rPr>
              <a:t> of neural </a:t>
            </a:r>
            <a:r>
              <a:rPr lang="nb-NO" sz="2000" b="1" i="1" dirty="0" err="1">
                <a:solidFill>
                  <a:srgbClr val="4409FF"/>
                </a:solidFill>
              </a:rPr>
              <a:t>correlates</a:t>
            </a:r>
            <a:r>
              <a:rPr lang="nb-NO" sz="2000" b="1" i="1" dirty="0">
                <a:solidFill>
                  <a:srgbClr val="4409FF"/>
                </a:solidFill>
              </a:rPr>
              <a:t> of </a:t>
            </a:r>
            <a:r>
              <a:rPr lang="nb-NO" sz="2000" b="1" i="1" dirty="0" err="1">
                <a:solidFill>
                  <a:srgbClr val="4409FF"/>
                </a:solidFill>
              </a:rPr>
              <a:t>consciousness</a:t>
            </a:r>
            <a:r>
              <a:rPr lang="nb-NO" sz="2000" b="1" i="1" dirty="0">
                <a:solidFill>
                  <a:srgbClr val="4409FF"/>
                </a:solidFill>
              </a:rPr>
              <a:t> to </a:t>
            </a:r>
            <a:r>
              <a:rPr lang="nb-NO" sz="2000" b="1" i="1" dirty="0" err="1">
                <a:solidFill>
                  <a:srgbClr val="4409FF"/>
                </a:solidFill>
              </a:rPr>
              <a:t>encompass</a:t>
            </a:r>
            <a:r>
              <a:rPr lang="nb-NO" sz="2000" b="1" i="1" dirty="0">
                <a:solidFill>
                  <a:srgbClr val="4409FF"/>
                </a:solidFill>
              </a:rPr>
              <a:t> a </a:t>
            </a:r>
            <a:r>
              <a:rPr lang="nb-NO" sz="2000" b="1" i="1" dirty="0" err="1">
                <a:solidFill>
                  <a:srgbClr val="4409FF"/>
                </a:solidFill>
              </a:rPr>
              <a:t>variety</a:t>
            </a:r>
            <a:r>
              <a:rPr lang="nb-NO" sz="2000" b="1" i="1" dirty="0">
                <a:solidFill>
                  <a:srgbClr val="4409FF"/>
                </a:solidFill>
              </a:rPr>
              <a:t> of </a:t>
            </a:r>
            <a:r>
              <a:rPr lang="nb-NO" sz="2000" b="1" i="1" dirty="0" err="1">
                <a:solidFill>
                  <a:srgbClr val="4409FF"/>
                </a:solidFill>
              </a:rPr>
              <a:t>theories</a:t>
            </a:r>
            <a:r>
              <a:rPr lang="nb-NO" sz="2000" b="1" i="1" dirty="0">
                <a:solidFill>
                  <a:srgbClr val="4409FF"/>
                </a:solidFill>
              </a:rPr>
              <a:t>»</a:t>
            </a:r>
          </a:p>
        </p:txBody>
      </p:sp>
    </p:spTree>
    <p:extLst>
      <p:ext uri="{BB962C8B-B14F-4D97-AF65-F5344CB8AC3E}">
        <p14:creationId xmlns:p14="http://schemas.microsoft.com/office/powerpoint/2010/main" val="646502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0-#ppt_w/2"/>
                                          </p:val>
                                        </p:tav>
                                        <p:tav tm="100000">
                                          <p:val>
                                            <p:strVal val="#ppt_x"/>
                                          </p:val>
                                        </p:tav>
                                      </p:tavLst>
                                    </p:anim>
                                    <p:anim calcmode="lin" valueType="num">
                                      <p:cBhvr additive="base">
                                        <p:cTn id="20"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kstSylinder 4">
            <a:extLst>
              <a:ext uri="{FF2B5EF4-FFF2-40B4-BE49-F238E27FC236}">
                <a16:creationId xmlns:a16="http://schemas.microsoft.com/office/drawing/2014/main" id="{D071145C-BDAB-AAF9-B135-0470F30E9AE1}"/>
              </a:ext>
            </a:extLst>
          </p:cNvPr>
          <p:cNvSpPr txBox="1"/>
          <p:nvPr/>
        </p:nvSpPr>
        <p:spPr>
          <a:xfrm>
            <a:off x="4807133" y="331063"/>
            <a:ext cx="3733482" cy="523220"/>
          </a:xfrm>
          <a:prstGeom prst="rect">
            <a:avLst/>
          </a:prstGeom>
          <a:noFill/>
        </p:spPr>
        <p:txBody>
          <a:bodyPr wrap="square">
            <a:spAutoFit/>
          </a:bodyPr>
          <a:lstStyle/>
          <a:p>
            <a:r>
              <a:rPr lang="nb-NO" sz="2800" b="1" dirty="0">
                <a:solidFill>
                  <a:srgbClr val="4409FF"/>
                </a:solidFill>
                <a:hlinkClick r:id="rId3">
                  <a:extLst>
                    <a:ext uri="{A12FA001-AC4F-418D-AE19-62706E023703}">
                      <ahyp:hlinkClr xmlns:ahyp="http://schemas.microsoft.com/office/drawing/2018/hyperlinkcolor" val="tx"/>
                    </a:ext>
                  </a:extLst>
                </a:hlinkClick>
              </a:rPr>
              <a:t>IQ Test for</a:t>
            </a:r>
            <a:r>
              <a:rPr lang="nb-NO" sz="2800" b="1" dirty="0">
                <a:solidFill>
                  <a:srgbClr val="4409FF"/>
                </a:solidFill>
              </a:rPr>
              <a:t> </a:t>
            </a:r>
            <a:r>
              <a:rPr lang="nb-NO" sz="2800" b="1" dirty="0" err="1">
                <a:solidFill>
                  <a:srgbClr val="4409FF"/>
                </a:solidFill>
              </a:rPr>
              <a:t>ChatGPT</a:t>
            </a:r>
            <a:endParaRPr lang="nb-NO" sz="2800" b="1" dirty="0">
              <a:solidFill>
                <a:srgbClr val="4409FF"/>
              </a:solidFill>
            </a:endParaRPr>
          </a:p>
        </p:txBody>
      </p:sp>
      <p:pic>
        <p:nvPicPr>
          <p:cNvPr id="7" name="Bilde 6">
            <a:extLst>
              <a:ext uri="{FF2B5EF4-FFF2-40B4-BE49-F238E27FC236}">
                <a16:creationId xmlns:a16="http://schemas.microsoft.com/office/drawing/2014/main" id="{8199389A-65CB-2EE6-3E67-B12E7B4D5B6D}"/>
              </a:ext>
            </a:extLst>
          </p:cNvPr>
          <p:cNvPicPr>
            <a:picLocks noChangeAspect="1"/>
          </p:cNvPicPr>
          <p:nvPr/>
        </p:nvPicPr>
        <p:blipFill>
          <a:blip r:embed="rId4"/>
          <a:stretch>
            <a:fillRect/>
          </a:stretch>
        </p:blipFill>
        <p:spPr>
          <a:xfrm>
            <a:off x="6158460" y="1253366"/>
            <a:ext cx="5033893" cy="3722431"/>
          </a:xfrm>
          <a:prstGeom prst="rect">
            <a:avLst/>
          </a:prstGeom>
        </p:spPr>
      </p:pic>
      <p:grpSp>
        <p:nvGrpSpPr>
          <p:cNvPr id="22" name="Gruppe 21">
            <a:extLst>
              <a:ext uri="{FF2B5EF4-FFF2-40B4-BE49-F238E27FC236}">
                <a16:creationId xmlns:a16="http://schemas.microsoft.com/office/drawing/2014/main" id="{7E333E33-7D03-32A1-CDA8-D1E688738CC5}"/>
              </a:ext>
            </a:extLst>
          </p:cNvPr>
          <p:cNvGrpSpPr/>
          <p:nvPr/>
        </p:nvGrpSpPr>
        <p:grpSpPr>
          <a:xfrm>
            <a:off x="3396107" y="1043346"/>
            <a:ext cx="2234524" cy="2136968"/>
            <a:chOff x="3396107" y="1043346"/>
            <a:chExt cx="2234524" cy="2136968"/>
          </a:xfrm>
        </p:grpSpPr>
        <p:sp>
          <p:nvSpPr>
            <p:cNvPr id="17" name="TekstSylinder 16">
              <a:extLst>
                <a:ext uri="{FF2B5EF4-FFF2-40B4-BE49-F238E27FC236}">
                  <a16:creationId xmlns:a16="http://schemas.microsoft.com/office/drawing/2014/main" id="{3E6A883E-945E-E92F-A841-C79C54E6538C}"/>
                </a:ext>
              </a:extLst>
            </p:cNvPr>
            <p:cNvSpPr txBox="1"/>
            <p:nvPr/>
          </p:nvSpPr>
          <p:spPr>
            <a:xfrm>
              <a:off x="3467644" y="1043346"/>
              <a:ext cx="2091450" cy="253916"/>
            </a:xfrm>
            <a:prstGeom prst="rect">
              <a:avLst/>
            </a:prstGeom>
            <a:noFill/>
            <a:ln>
              <a:noFill/>
            </a:ln>
          </p:spPr>
          <p:txBody>
            <a:bodyPr wrap="square" rtlCol="0">
              <a:spAutoFit/>
            </a:bodyPr>
            <a:lstStyle/>
            <a:p>
              <a:r>
                <a:rPr lang="en-US" sz="1050" dirty="0"/>
                <a:t>Example Offline Test item, N = 16</a:t>
              </a:r>
              <a:endParaRPr lang="nb-NO" sz="1050" dirty="0"/>
            </a:p>
          </p:txBody>
        </p:sp>
        <p:pic>
          <p:nvPicPr>
            <p:cNvPr id="16" name="Bilde 15">
              <a:extLst>
                <a:ext uri="{FF2B5EF4-FFF2-40B4-BE49-F238E27FC236}">
                  <a16:creationId xmlns:a16="http://schemas.microsoft.com/office/drawing/2014/main" id="{16AD97E0-C6CC-4B71-B3C1-0C4EB42E12CE}"/>
                </a:ext>
              </a:extLst>
            </p:cNvPr>
            <p:cNvPicPr>
              <a:picLocks noChangeAspect="1"/>
            </p:cNvPicPr>
            <p:nvPr/>
          </p:nvPicPr>
          <p:blipFill>
            <a:blip r:embed="rId5"/>
            <a:srcRect l="7055" t="4673" r="2921"/>
            <a:stretch>
              <a:fillRect/>
            </a:stretch>
          </p:blipFill>
          <p:spPr>
            <a:xfrm>
              <a:off x="3396107" y="1382053"/>
              <a:ext cx="2234524" cy="1798261"/>
            </a:xfrm>
            <a:prstGeom prst="rect">
              <a:avLst/>
            </a:prstGeom>
            <a:ln>
              <a:solidFill>
                <a:schemeClr val="accent1"/>
              </a:solidFill>
            </a:ln>
          </p:spPr>
        </p:pic>
      </p:grpSp>
      <p:grpSp>
        <p:nvGrpSpPr>
          <p:cNvPr id="21" name="Gruppe 20">
            <a:extLst>
              <a:ext uri="{FF2B5EF4-FFF2-40B4-BE49-F238E27FC236}">
                <a16:creationId xmlns:a16="http://schemas.microsoft.com/office/drawing/2014/main" id="{61AEC948-7E79-7F91-6270-63BD76506D34}"/>
              </a:ext>
            </a:extLst>
          </p:cNvPr>
          <p:cNvGrpSpPr/>
          <p:nvPr/>
        </p:nvGrpSpPr>
        <p:grpSpPr>
          <a:xfrm>
            <a:off x="1051825" y="1036671"/>
            <a:ext cx="2152859" cy="2761402"/>
            <a:chOff x="1051825" y="1036671"/>
            <a:chExt cx="2152859" cy="2761402"/>
          </a:xfrm>
        </p:grpSpPr>
        <p:pic>
          <p:nvPicPr>
            <p:cNvPr id="14" name="Bilde 13">
              <a:extLst>
                <a:ext uri="{FF2B5EF4-FFF2-40B4-BE49-F238E27FC236}">
                  <a16:creationId xmlns:a16="http://schemas.microsoft.com/office/drawing/2014/main" id="{CC23474D-D542-27FE-1754-110FEFEEAB17}"/>
                </a:ext>
              </a:extLst>
            </p:cNvPr>
            <p:cNvPicPr>
              <a:picLocks noChangeAspect="1"/>
            </p:cNvPicPr>
            <p:nvPr/>
          </p:nvPicPr>
          <p:blipFill>
            <a:blip r:embed="rId6"/>
            <a:srcRect b="7485"/>
            <a:stretch>
              <a:fillRect/>
            </a:stretch>
          </p:blipFill>
          <p:spPr>
            <a:xfrm>
              <a:off x="1051825" y="1382053"/>
              <a:ext cx="1944259" cy="2416020"/>
            </a:xfrm>
            <a:prstGeom prst="rect">
              <a:avLst/>
            </a:prstGeom>
            <a:ln>
              <a:solidFill>
                <a:schemeClr val="tx1"/>
              </a:solidFill>
            </a:ln>
          </p:spPr>
        </p:pic>
        <p:sp>
          <p:nvSpPr>
            <p:cNvPr id="15" name="TekstSylinder 14">
              <a:extLst>
                <a:ext uri="{FF2B5EF4-FFF2-40B4-BE49-F238E27FC236}">
                  <a16:creationId xmlns:a16="http://schemas.microsoft.com/office/drawing/2014/main" id="{2D4967D9-CC26-F7ED-CEFA-9F8804948560}"/>
                </a:ext>
              </a:extLst>
            </p:cNvPr>
            <p:cNvSpPr txBox="1"/>
            <p:nvPr/>
          </p:nvSpPr>
          <p:spPr>
            <a:xfrm>
              <a:off x="1051825" y="1036671"/>
              <a:ext cx="2152859" cy="253916"/>
            </a:xfrm>
            <a:prstGeom prst="rect">
              <a:avLst/>
            </a:prstGeom>
            <a:noFill/>
            <a:ln>
              <a:noFill/>
            </a:ln>
          </p:spPr>
          <p:txBody>
            <a:bodyPr wrap="square" rtlCol="0">
              <a:spAutoFit/>
            </a:bodyPr>
            <a:lstStyle/>
            <a:p>
              <a:r>
                <a:rPr lang="en-US" sz="1050" dirty="0"/>
                <a:t>Example Mensa test item, N = 35</a:t>
              </a:r>
              <a:endParaRPr lang="nb-NO" sz="1050" dirty="0"/>
            </a:p>
          </p:txBody>
        </p:sp>
      </p:grpSp>
      <p:sp>
        <p:nvSpPr>
          <p:cNvPr id="10" name="TekstSylinder 9">
            <a:extLst>
              <a:ext uri="{FF2B5EF4-FFF2-40B4-BE49-F238E27FC236}">
                <a16:creationId xmlns:a16="http://schemas.microsoft.com/office/drawing/2014/main" id="{759BDCC1-A487-7541-A056-B4A17AAAD215}"/>
              </a:ext>
            </a:extLst>
          </p:cNvPr>
          <p:cNvSpPr txBox="1"/>
          <p:nvPr/>
        </p:nvSpPr>
        <p:spPr>
          <a:xfrm>
            <a:off x="5244230" y="748315"/>
            <a:ext cx="2647277" cy="276999"/>
          </a:xfrm>
          <a:prstGeom prst="rect">
            <a:avLst/>
          </a:prstGeom>
          <a:noFill/>
        </p:spPr>
        <p:txBody>
          <a:bodyPr wrap="square">
            <a:spAutoFit/>
          </a:bodyPr>
          <a:lstStyle/>
          <a:p>
            <a:r>
              <a:rPr lang="nb-NO" sz="1200" dirty="0">
                <a:solidFill>
                  <a:srgbClr val="467886"/>
                </a:solidFill>
                <a:hlinkClick r:id="rId3">
                  <a:extLst>
                    <a:ext uri="{A12FA001-AC4F-418D-AE19-62706E023703}">
                      <ahyp:hlinkClr xmlns:ahyp="http://schemas.microsoft.com/office/drawing/2018/hyperlinkcolor" val="tx"/>
                    </a:ext>
                  </a:extLst>
                </a:hlinkClick>
              </a:rPr>
              <a:t>IQ Test | </a:t>
            </a:r>
            <a:r>
              <a:rPr lang="nb-NO" sz="1200" dirty="0" err="1">
                <a:solidFill>
                  <a:srgbClr val="467886"/>
                </a:solidFill>
                <a:hlinkClick r:id="rId3">
                  <a:extLst>
                    <a:ext uri="{A12FA001-AC4F-418D-AE19-62706E023703}">
                      <ahyp:hlinkClr xmlns:ahyp="http://schemas.microsoft.com/office/drawing/2018/hyperlinkcolor" val="tx"/>
                    </a:ext>
                  </a:extLst>
                </a:hlinkClick>
              </a:rPr>
              <a:t>Tracking</a:t>
            </a:r>
            <a:r>
              <a:rPr lang="nb-NO" sz="1200" dirty="0">
                <a:solidFill>
                  <a:srgbClr val="4409FF"/>
                </a:solidFill>
                <a:hlinkClick r:id="rId3">
                  <a:extLst>
                    <a:ext uri="{A12FA001-AC4F-418D-AE19-62706E023703}">
                      <ahyp:hlinkClr xmlns:ahyp="http://schemas.microsoft.com/office/drawing/2018/hyperlinkcolor" val="tx"/>
                    </a:ext>
                  </a:extLst>
                </a:hlinkClick>
              </a:rPr>
              <a:t> AI</a:t>
            </a:r>
            <a:r>
              <a:rPr lang="nb-NO" sz="1200" dirty="0">
                <a:solidFill>
                  <a:srgbClr val="4409FF"/>
                </a:solidFill>
              </a:rPr>
              <a:t>, by Maxim Lott</a:t>
            </a:r>
          </a:p>
        </p:txBody>
      </p:sp>
      <p:grpSp>
        <p:nvGrpSpPr>
          <p:cNvPr id="4" name="Gruppe 3">
            <a:extLst>
              <a:ext uri="{FF2B5EF4-FFF2-40B4-BE49-F238E27FC236}">
                <a16:creationId xmlns:a16="http://schemas.microsoft.com/office/drawing/2014/main" id="{04D983B3-F8E4-CCD4-FF36-5B2E0EA492BB}"/>
              </a:ext>
            </a:extLst>
          </p:cNvPr>
          <p:cNvGrpSpPr/>
          <p:nvPr/>
        </p:nvGrpSpPr>
        <p:grpSpPr>
          <a:xfrm>
            <a:off x="1695670" y="3970797"/>
            <a:ext cx="3400874" cy="2046337"/>
            <a:chOff x="2229757" y="4146673"/>
            <a:chExt cx="3400874" cy="2046337"/>
          </a:xfrm>
        </p:grpSpPr>
        <p:pic>
          <p:nvPicPr>
            <p:cNvPr id="2" name="Bilde 1">
              <a:extLst>
                <a:ext uri="{FF2B5EF4-FFF2-40B4-BE49-F238E27FC236}">
                  <a16:creationId xmlns:a16="http://schemas.microsoft.com/office/drawing/2014/main" id="{A119FC8C-E4D7-11B0-60CF-69D9BBBD475C}"/>
                </a:ext>
              </a:extLst>
            </p:cNvPr>
            <p:cNvPicPr>
              <a:picLocks noChangeAspect="1"/>
            </p:cNvPicPr>
            <p:nvPr/>
          </p:nvPicPr>
          <p:blipFill>
            <a:blip r:embed="rId7"/>
            <a:stretch>
              <a:fillRect/>
            </a:stretch>
          </p:blipFill>
          <p:spPr>
            <a:xfrm>
              <a:off x="2229757" y="4146673"/>
              <a:ext cx="3400874" cy="2046337"/>
            </a:xfrm>
            <a:prstGeom prst="rect">
              <a:avLst/>
            </a:prstGeom>
            <a:ln>
              <a:solidFill>
                <a:schemeClr val="tx1"/>
              </a:solidFill>
            </a:ln>
          </p:spPr>
        </p:pic>
        <p:sp>
          <p:nvSpPr>
            <p:cNvPr id="3" name="TekstSylinder 2">
              <a:extLst>
                <a:ext uri="{FF2B5EF4-FFF2-40B4-BE49-F238E27FC236}">
                  <a16:creationId xmlns:a16="http://schemas.microsoft.com/office/drawing/2014/main" id="{F00CF272-D804-F0AF-FABE-813A6BC5D3A1}"/>
                </a:ext>
              </a:extLst>
            </p:cNvPr>
            <p:cNvSpPr txBox="1"/>
            <p:nvPr/>
          </p:nvSpPr>
          <p:spPr>
            <a:xfrm>
              <a:off x="3585754" y="4885250"/>
              <a:ext cx="437606" cy="461665"/>
            </a:xfrm>
            <a:prstGeom prst="rect">
              <a:avLst/>
            </a:prstGeom>
            <a:noFill/>
          </p:spPr>
          <p:txBody>
            <a:bodyPr wrap="square" rtlCol="0">
              <a:spAutoFit/>
            </a:bodyPr>
            <a:lstStyle/>
            <a:p>
              <a:r>
                <a:rPr lang="en-US" sz="2400" b="1" dirty="0"/>
                <a:t>?</a:t>
              </a:r>
              <a:endParaRPr lang="nb-NO" b="1" dirty="0"/>
            </a:p>
          </p:txBody>
        </p:sp>
      </p:grpSp>
      <p:sp>
        <p:nvSpPr>
          <p:cNvPr id="9" name="TekstSylinder 8">
            <a:extLst>
              <a:ext uri="{FF2B5EF4-FFF2-40B4-BE49-F238E27FC236}">
                <a16:creationId xmlns:a16="http://schemas.microsoft.com/office/drawing/2014/main" id="{EA756200-469A-84A7-C4C7-EEFF07245FC0}"/>
              </a:ext>
            </a:extLst>
          </p:cNvPr>
          <p:cNvSpPr txBox="1"/>
          <p:nvPr/>
        </p:nvSpPr>
        <p:spPr>
          <a:xfrm>
            <a:off x="524435" y="331063"/>
            <a:ext cx="3733482" cy="614142"/>
          </a:xfrm>
          <a:prstGeom prst="rect">
            <a:avLst/>
          </a:prstGeom>
          <a:noFill/>
        </p:spPr>
        <p:txBody>
          <a:bodyPr wrap="square" rtlCol="0">
            <a:spAutoFit/>
          </a:bodyPr>
          <a:lstStyle/>
          <a:p>
            <a:endParaRPr lang="nb-NO" dirty="0"/>
          </a:p>
        </p:txBody>
      </p:sp>
      <p:sp>
        <p:nvSpPr>
          <p:cNvPr id="13" name="TekstSylinder 12">
            <a:extLst>
              <a:ext uri="{FF2B5EF4-FFF2-40B4-BE49-F238E27FC236}">
                <a16:creationId xmlns:a16="http://schemas.microsoft.com/office/drawing/2014/main" id="{A966D5CB-346D-2292-7D86-DCD117883A0E}"/>
              </a:ext>
            </a:extLst>
          </p:cNvPr>
          <p:cNvSpPr txBox="1"/>
          <p:nvPr/>
        </p:nvSpPr>
        <p:spPr>
          <a:xfrm>
            <a:off x="6257670" y="5051085"/>
            <a:ext cx="5108486" cy="1015663"/>
          </a:xfrm>
          <a:prstGeom prst="rect">
            <a:avLst/>
          </a:prstGeom>
          <a:noFill/>
        </p:spPr>
        <p:txBody>
          <a:bodyPr wrap="square" rtlCol="0">
            <a:spAutoFit/>
          </a:bodyPr>
          <a:lstStyle/>
          <a:p>
            <a:r>
              <a:rPr lang="en-US" sz="1200" b="1" dirty="0"/>
              <a:t>Humans learn by logic and intuition. AI algorithms learn by training and  correlations </a:t>
            </a:r>
          </a:p>
          <a:p>
            <a:endParaRPr lang="en-US" sz="1200" b="1" dirty="0"/>
          </a:p>
          <a:p>
            <a:r>
              <a:rPr lang="en-US" sz="1200" b="1" dirty="0"/>
              <a:t>AI will need to deliver causal models of the world that goes beyond the correlational models delivered so far in order to be truly intelligent</a:t>
            </a:r>
          </a:p>
        </p:txBody>
      </p:sp>
      <p:grpSp>
        <p:nvGrpSpPr>
          <p:cNvPr id="20" name="Gruppe 19">
            <a:extLst>
              <a:ext uri="{FF2B5EF4-FFF2-40B4-BE49-F238E27FC236}">
                <a16:creationId xmlns:a16="http://schemas.microsoft.com/office/drawing/2014/main" id="{8277618A-2069-4842-2825-7E91A71AC94B}"/>
              </a:ext>
            </a:extLst>
          </p:cNvPr>
          <p:cNvGrpSpPr/>
          <p:nvPr/>
        </p:nvGrpSpPr>
        <p:grpSpPr>
          <a:xfrm>
            <a:off x="5867296" y="1514798"/>
            <a:ext cx="5967871" cy="4715606"/>
            <a:chOff x="11220378" y="1145597"/>
            <a:chExt cx="5967871" cy="4715606"/>
          </a:xfrm>
        </p:grpSpPr>
        <p:sp>
          <p:nvSpPr>
            <p:cNvPr id="25" name="Rektangel 24">
              <a:extLst>
                <a:ext uri="{FF2B5EF4-FFF2-40B4-BE49-F238E27FC236}">
                  <a16:creationId xmlns:a16="http://schemas.microsoft.com/office/drawing/2014/main" id="{456F5C6D-20F6-BD93-9BE1-409A7D93DF22}"/>
                </a:ext>
              </a:extLst>
            </p:cNvPr>
            <p:cNvSpPr/>
            <p:nvPr/>
          </p:nvSpPr>
          <p:spPr>
            <a:xfrm>
              <a:off x="11220378" y="1145597"/>
              <a:ext cx="5967871" cy="4715606"/>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b="1" dirty="0">
                <a:solidFill>
                  <a:srgbClr val="4409FF"/>
                </a:solidFill>
              </a:endParaRPr>
            </a:p>
          </p:txBody>
        </p:sp>
        <p:sp>
          <p:nvSpPr>
            <p:cNvPr id="18" name="TekstSylinder 17">
              <a:extLst>
                <a:ext uri="{FF2B5EF4-FFF2-40B4-BE49-F238E27FC236}">
                  <a16:creationId xmlns:a16="http://schemas.microsoft.com/office/drawing/2014/main" id="{584F6568-3056-1235-32CE-BFE1735965D2}"/>
                </a:ext>
              </a:extLst>
            </p:cNvPr>
            <p:cNvSpPr txBox="1"/>
            <p:nvPr/>
          </p:nvSpPr>
          <p:spPr>
            <a:xfrm>
              <a:off x="11928917" y="1409737"/>
              <a:ext cx="4472156" cy="400110"/>
            </a:xfrm>
            <a:prstGeom prst="rect">
              <a:avLst/>
            </a:prstGeom>
            <a:noFill/>
          </p:spPr>
          <p:txBody>
            <a:bodyPr wrap="square" rtlCol="0">
              <a:spAutoFit/>
            </a:bodyPr>
            <a:lstStyle/>
            <a:p>
              <a:r>
                <a:rPr lang="en-US" sz="2000" b="1" dirty="0">
                  <a:solidFill>
                    <a:srgbClr val="4409FF"/>
                  </a:solidFill>
                </a:rPr>
                <a:t>Emotion, Affect and Consciousness</a:t>
              </a:r>
              <a:endParaRPr lang="nb-NO" sz="2000" b="1" dirty="0">
                <a:solidFill>
                  <a:srgbClr val="4409FF"/>
                </a:solidFill>
              </a:endParaRPr>
            </a:p>
          </p:txBody>
        </p:sp>
      </p:grpSp>
      <p:sp>
        <p:nvSpPr>
          <p:cNvPr id="31" name="TekstSylinder 30">
            <a:extLst>
              <a:ext uri="{FF2B5EF4-FFF2-40B4-BE49-F238E27FC236}">
                <a16:creationId xmlns:a16="http://schemas.microsoft.com/office/drawing/2014/main" id="{821F1526-0070-6B80-2483-32C153CDBCD1}"/>
              </a:ext>
            </a:extLst>
          </p:cNvPr>
          <p:cNvSpPr txBox="1"/>
          <p:nvPr/>
        </p:nvSpPr>
        <p:spPr>
          <a:xfrm>
            <a:off x="6515047" y="5140251"/>
            <a:ext cx="4740141" cy="738664"/>
          </a:xfrm>
          <a:prstGeom prst="rect">
            <a:avLst/>
          </a:prstGeom>
          <a:noFill/>
          <a:ln>
            <a:solidFill>
              <a:schemeClr val="tx1"/>
            </a:solidFill>
          </a:ln>
        </p:spPr>
        <p:txBody>
          <a:bodyPr wrap="square" rtlCol="0">
            <a:spAutoFit/>
          </a:bodyPr>
          <a:lstStyle/>
          <a:p>
            <a:r>
              <a:rPr lang="en-US" sz="1400" b="1" dirty="0">
                <a:solidFill>
                  <a:srgbClr val="4409FF"/>
                </a:solidFill>
              </a:rPr>
              <a:t>Will AI without the motivation to “win”, “succeed”, “beat the competitor”, “show off”, “be the first”, “feel the glory”, “uncertainty”, “lose face” etc., ever succeed?</a:t>
            </a:r>
            <a:endParaRPr lang="en-US" sz="2000" b="1" dirty="0">
              <a:solidFill>
                <a:srgbClr val="4409FF"/>
              </a:solidFill>
            </a:endParaRPr>
          </a:p>
        </p:txBody>
      </p:sp>
      <p:sp>
        <p:nvSpPr>
          <p:cNvPr id="6" name="TekstSylinder 5">
            <a:extLst>
              <a:ext uri="{FF2B5EF4-FFF2-40B4-BE49-F238E27FC236}">
                <a16:creationId xmlns:a16="http://schemas.microsoft.com/office/drawing/2014/main" id="{8C8D8FEA-106D-A8CC-4D49-37130D115135}"/>
              </a:ext>
            </a:extLst>
          </p:cNvPr>
          <p:cNvSpPr txBox="1"/>
          <p:nvPr/>
        </p:nvSpPr>
        <p:spPr>
          <a:xfrm>
            <a:off x="6515047" y="4039685"/>
            <a:ext cx="4672371" cy="830997"/>
          </a:xfrm>
          <a:prstGeom prst="rect">
            <a:avLst/>
          </a:prstGeom>
          <a:noFill/>
          <a:ln>
            <a:solidFill>
              <a:srgbClr val="4409FF"/>
            </a:solidFill>
          </a:ln>
        </p:spPr>
        <p:txBody>
          <a:bodyPr wrap="square" rtlCol="0">
            <a:spAutoFit/>
          </a:bodyPr>
          <a:lstStyle/>
          <a:p>
            <a:r>
              <a:rPr lang="en-US" sz="1200" b="1" dirty="0"/>
              <a:t>The DeepMind team celebrated and were euphoric, but the AlphaGo program did not “feel anything”, because “feeling something” is part of being conscious, ergo; AlphaGo and algorithms are not conscious?</a:t>
            </a:r>
          </a:p>
        </p:txBody>
      </p:sp>
      <p:sp>
        <p:nvSpPr>
          <p:cNvPr id="12" name="TekstSylinder 11">
            <a:extLst>
              <a:ext uri="{FF2B5EF4-FFF2-40B4-BE49-F238E27FC236}">
                <a16:creationId xmlns:a16="http://schemas.microsoft.com/office/drawing/2014/main" id="{DC4076C6-CB77-B112-474D-0AB435A36588}"/>
              </a:ext>
            </a:extLst>
          </p:cNvPr>
          <p:cNvSpPr txBox="1"/>
          <p:nvPr/>
        </p:nvSpPr>
        <p:spPr>
          <a:xfrm>
            <a:off x="6505130" y="3009339"/>
            <a:ext cx="4613567" cy="800219"/>
          </a:xfrm>
          <a:prstGeom prst="rect">
            <a:avLst/>
          </a:prstGeom>
          <a:noFill/>
          <a:ln>
            <a:solidFill>
              <a:srgbClr val="4409FF"/>
            </a:solidFill>
          </a:ln>
        </p:spPr>
        <p:txBody>
          <a:bodyPr wrap="square">
            <a:spAutoFit/>
          </a:bodyPr>
          <a:lstStyle/>
          <a:p>
            <a:r>
              <a:rPr lang="en-US" sz="1200" dirty="0">
                <a:solidFill>
                  <a:srgbClr val="4409FF"/>
                </a:solidFill>
                <a:latin typeface="Inter"/>
              </a:rPr>
              <a:t>(</a:t>
            </a:r>
            <a:r>
              <a:rPr lang="en-US" sz="1200" dirty="0">
                <a:solidFill>
                  <a:srgbClr val="4409FF"/>
                </a:solidFill>
              </a:rPr>
              <a:t>When the Alpha Go program beat the Alpha Go South-Korean champion Lee Sedol, it was Sir Demis Hassabis and the DeepMind team who drank the Champagne, AlphaGo did not feel anything) </a:t>
            </a:r>
            <a:r>
              <a:rPr lang="en-US" sz="1000" dirty="0">
                <a:solidFill>
                  <a:srgbClr val="4409FF"/>
                </a:solidFill>
              </a:rPr>
              <a:t>(</a:t>
            </a:r>
            <a:r>
              <a:rPr lang="en-US" sz="1000" dirty="0" err="1">
                <a:solidFill>
                  <a:srgbClr val="4409FF"/>
                </a:solidFill>
              </a:rPr>
              <a:t>Cleeremans</a:t>
            </a:r>
            <a:r>
              <a:rPr lang="en-US" sz="1000" dirty="0">
                <a:solidFill>
                  <a:srgbClr val="4409FF"/>
                </a:solidFill>
              </a:rPr>
              <a:t> et al., 2025) </a:t>
            </a:r>
            <a:endParaRPr lang="en-US" sz="900" dirty="0">
              <a:solidFill>
                <a:srgbClr val="4409FF"/>
              </a:solidFill>
            </a:endParaRPr>
          </a:p>
        </p:txBody>
      </p:sp>
      <p:sp>
        <p:nvSpPr>
          <p:cNvPr id="30" name="TekstSylinder 29">
            <a:extLst>
              <a:ext uri="{FF2B5EF4-FFF2-40B4-BE49-F238E27FC236}">
                <a16:creationId xmlns:a16="http://schemas.microsoft.com/office/drawing/2014/main" id="{3753A629-1A2E-086A-334D-7C9E49C348B6}"/>
              </a:ext>
            </a:extLst>
          </p:cNvPr>
          <p:cNvSpPr txBox="1"/>
          <p:nvPr/>
        </p:nvSpPr>
        <p:spPr>
          <a:xfrm>
            <a:off x="6505130" y="2317547"/>
            <a:ext cx="4613567" cy="461665"/>
          </a:xfrm>
          <a:prstGeom prst="rect">
            <a:avLst/>
          </a:prstGeom>
          <a:noFill/>
        </p:spPr>
        <p:txBody>
          <a:bodyPr wrap="square">
            <a:spAutoFit/>
          </a:bodyPr>
          <a:lstStyle/>
          <a:p>
            <a:r>
              <a:rPr lang="en-US" sz="1200" b="1" dirty="0"/>
              <a:t>AI learn without any accompanying motivation to do so. It does not “feel anything” when executing the code-lines</a:t>
            </a:r>
          </a:p>
        </p:txBody>
      </p:sp>
    </p:spTree>
    <p:extLst>
      <p:ext uri="{BB962C8B-B14F-4D97-AF65-F5344CB8AC3E}">
        <p14:creationId xmlns:p14="http://schemas.microsoft.com/office/powerpoint/2010/main" val="3853010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22"/>
                                        </p:tgtEl>
                                        <p:attrNameLst>
                                          <p:attrName>style.visibility</p:attrName>
                                        </p:attrNameLst>
                                      </p:cBhvr>
                                      <p:to>
                                        <p:strVal val="visible"/>
                                      </p:to>
                                    </p:set>
                                    <p:anim calcmode="lin" valueType="num">
                                      <p:cBhvr additive="base">
                                        <p:cTn id="13" dur="500" fill="hold"/>
                                        <p:tgtEl>
                                          <p:spTgt spid="22"/>
                                        </p:tgtEl>
                                        <p:attrNameLst>
                                          <p:attrName>ppt_x</p:attrName>
                                        </p:attrNameLst>
                                      </p:cBhvr>
                                      <p:tavLst>
                                        <p:tav tm="0">
                                          <p:val>
                                            <p:strVal val="0-#ppt_w/2"/>
                                          </p:val>
                                        </p:tav>
                                        <p:tav tm="100000">
                                          <p:val>
                                            <p:strVal val="#ppt_x"/>
                                          </p:val>
                                        </p:tav>
                                      </p:tavLst>
                                    </p:anim>
                                    <p:anim calcmode="lin" valueType="num">
                                      <p:cBhvr additive="base">
                                        <p:cTn id="14" dur="500" fill="hold"/>
                                        <p:tgtEl>
                                          <p:spTgt spid="22"/>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0-#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0-#ppt_w/2"/>
                                          </p:val>
                                        </p:tav>
                                        <p:tav tm="100000">
                                          <p:val>
                                            <p:strVal val="#ppt_x"/>
                                          </p:val>
                                        </p:tav>
                                      </p:tavLst>
                                    </p:anim>
                                    <p:anim calcmode="lin" valueType="num">
                                      <p:cBhvr additive="base">
                                        <p:cTn id="26"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additive="base">
                                        <p:cTn id="31" dur="500" fill="hold"/>
                                        <p:tgtEl>
                                          <p:spTgt spid="13"/>
                                        </p:tgtEl>
                                        <p:attrNameLst>
                                          <p:attrName>ppt_x</p:attrName>
                                        </p:attrNameLst>
                                      </p:cBhvr>
                                      <p:tavLst>
                                        <p:tav tm="0">
                                          <p:val>
                                            <p:strVal val="0-#ppt_w/2"/>
                                          </p:val>
                                        </p:tav>
                                        <p:tav tm="100000">
                                          <p:val>
                                            <p:strVal val="#ppt_x"/>
                                          </p:val>
                                        </p:tav>
                                      </p:tavLst>
                                    </p:anim>
                                    <p:anim calcmode="lin" valueType="num">
                                      <p:cBhvr additive="base">
                                        <p:cTn id="32"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nodeType="clickEffect">
                                  <p:stCondLst>
                                    <p:cond delay="0"/>
                                  </p:stCondLst>
                                  <p:childTnLst>
                                    <p:set>
                                      <p:cBhvr>
                                        <p:cTn id="36" dur="1" fill="hold">
                                          <p:stCondLst>
                                            <p:cond delay="0"/>
                                          </p:stCondLst>
                                        </p:cTn>
                                        <p:tgtEl>
                                          <p:spTgt spid="20"/>
                                        </p:tgtEl>
                                        <p:attrNameLst>
                                          <p:attrName>style.visibility</p:attrName>
                                        </p:attrNameLst>
                                      </p:cBhvr>
                                      <p:to>
                                        <p:strVal val="visible"/>
                                      </p:to>
                                    </p:set>
                                    <p:anim calcmode="lin" valueType="num">
                                      <p:cBhvr additive="base">
                                        <p:cTn id="37" dur="500" fill="hold"/>
                                        <p:tgtEl>
                                          <p:spTgt spid="20"/>
                                        </p:tgtEl>
                                        <p:attrNameLst>
                                          <p:attrName>ppt_x</p:attrName>
                                        </p:attrNameLst>
                                      </p:cBhvr>
                                      <p:tavLst>
                                        <p:tav tm="0">
                                          <p:val>
                                            <p:strVal val="0-#ppt_w/2"/>
                                          </p:val>
                                        </p:tav>
                                        <p:tav tm="100000">
                                          <p:val>
                                            <p:strVal val="#ppt_x"/>
                                          </p:val>
                                        </p:tav>
                                      </p:tavLst>
                                    </p:anim>
                                    <p:anim calcmode="lin" valueType="num">
                                      <p:cBhvr additive="base">
                                        <p:cTn id="38" dur="500" fill="hold"/>
                                        <p:tgtEl>
                                          <p:spTgt spid="20"/>
                                        </p:tgtEl>
                                        <p:attrNameLst>
                                          <p:attrName>ppt_y</p:attrName>
                                        </p:attrNameLst>
                                      </p:cBhvr>
                                      <p:tavLst>
                                        <p:tav tm="0">
                                          <p:val>
                                            <p:strVal val="#ppt_y"/>
                                          </p:val>
                                        </p:tav>
                                        <p:tav tm="100000">
                                          <p:val>
                                            <p:strVal val="#ppt_y"/>
                                          </p:val>
                                        </p:tav>
                                      </p:tavLst>
                                    </p:anim>
                                  </p:childTnLst>
                                </p:cTn>
                              </p:par>
                              <p:par>
                                <p:cTn id="39" presetID="1" presetClass="exit" presetSubtype="0" fill="hold" nodeType="withEffect">
                                  <p:stCondLst>
                                    <p:cond delay="0"/>
                                  </p:stCondLst>
                                  <p:childTnLst>
                                    <p:set>
                                      <p:cBhvr>
                                        <p:cTn id="40" dur="1" fill="hold">
                                          <p:stCondLst>
                                            <p:cond delay="0"/>
                                          </p:stCondLst>
                                        </p:cTn>
                                        <p:tgtEl>
                                          <p:spTgt spid="7"/>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2" presetClass="entr" presetSubtype="8" fill="hold" grpId="0" nodeType="clickEffect">
                                  <p:stCondLst>
                                    <p:cond delay="0"/>
                                  </p:stCondLst>
                                  <p:childTnLst>
                                    <p:set>
                                      <p:cBhvr>
                                        <p:cTn id="44" dur="1" fill="hold">
                                          <p:stCondLst>
                                            <p:cond delay="0"/>
                                          </p:stCondLst>
                                        </p:cTn>
                                        <p:tgtEl>
                                          <p:spTgt spid="30"/>
                                        </p:tgtEl>
                                        <p:attrNameLst>
                                          <p:attrName>style.visibility</p:attrName>
                                        </p:attrNameLst>
                                      </p:cBhvr>
                                      <p:to>
                                        <p:strVal val="visible"/>
                                      </p:to>
                                    </p:set>
                                    <p:anim calcmode="lin" valueType="num">
                                      <p:cBhvr additive="base">
                                        <p:cTn id="45" dur="500" fill="hold"/>
                                        <p:tgtEl>
                                          <p:spTgt spid="30"/>
                                        </p:tgtEl>
                                        <p:attrNameLst>
                                          <p:attrName>ppt_x</p:attrName>
                                        </p:attrNameLst>
                                      </p:cBhvr>
                                      <p:tavLst>
                                        <p:tav tm="0">
                                          <p:val>
                                            <p:strVal val="0-#ppt_w/2"/>
                                          </p:val>
                                        </p:tav>
                                        <p:tav tm="100000">
                                          <p:val>
                                            <p:strVal val="#ppt_x"/>
                                          </p:val>
                                        </p:tav>
                                      </p:tavLst>
                                    </p:anim>
                                    <p:anim calcmode="lin" valueType="num">
                                      <p:cBhvr additive="base">
                                        <p:cTn id="46" dur="500" fill="hold"/>
                                        <p:tgtEl>
                                          <p:spTgt spid="30"/>
                                        </p:tgtEl>
                                        <p:attrNameLst>
                                          <p:attrName>ppt_y</p:attrName>
                                        </p:attrNameLst>
                                      </p:cBhvr>
                                      <p:tavLst>
                                        <p:tav tm="0">
                                          <p:val>
                                            <p:strVal val="#ppt_y"/>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8" fill="hold" grpId="0" nodeType="clickEffect">
                                  <p:stCondLst>
                                    <p:cond delay="0"/>
                                  </p:stCondLst>
                                  <p:childTnLst>
                                    <p:set>
                                      <p:cBhvr>
                                        <p:cTn id="50" dur="1" fill="hold">
                                          <p:stCondLst>
                                            <p:cond delay="0"/>
                                          </p:stCondLst>
                                        </p:cTn>
                                        <p:tgtEl>
                                          <p:spTgt spid="12"/>
                                        </p:tgtEl>
                                        <p:attrNameLst>
                                          <p:attrName>style.visibility</p:attrName>
                                        </p:attrNameLst>
                                      </p:cBhvr>
                                      <p:to>
                                        <p:strVal val="visible"/>
                                      </p:to>
                                    </p:set>
                                    <p:anim calcmode="lin" valueType="num">
                                      <p:cBhvr additive="base">
                                        <p:cTn id="51" dur="500" fill="hold"/>
                                        <p:tgtEl>
                                          <p:spTgt spid="12"/>
                                        </p:tgtEl>
                                        <p:attrNameLst>
                                          <p:attrName>ppt_x</p:attrName>
                                        </p:attrNameLst>
                                      </p:cBhvr>
                                      <p:tavLst>
                                        <p:tav tm="0">
                                          <p:val>
                                            <p:strVal val="0-#ppt_w/2"/>
                                          </p:val>
                                        </p:tav>
                                        <p:tav tm="100000">
                                          <p:val>
                                            <p:strVal val="#ppt_x"/>
                                          </p:val>
                                        </p:tav>
                                      </p:tavLst>
                                    </p:anim>
                                    <p:anim calcmode="lin" valueType="num">
                                      <p:cBhvr additive="base">
                                        <p:cTn id="52"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8" fill="hold" grpId="0" nodeType="clickEffect">
                                  <p:stCondLst>
                                    <p:cond delay="0"/>
                                  </p:stCondLst>
                                  <p:childTnLst>
                                    <p:set>
                                      <p:cBhvr>
                                        <p:cTn id="56" dur="1" fill="hold">
                                          <p:stCondLst>
                                            <p:cond delay="0"/>
                                          </p:stCondLst>
                                        </p:cTn>
                                        <p:tgtEl>
                                          <p:spTgt spid="6"/>
                                        </p:tgtEl>
                                        <p:attrNameLst>
                                          <p:attrName>style.visibility</p:attrName>
                                        </p:attrNameLst>
                                      </p:cBhvr>
                                      <p:to>
                                        <p:strVal val="visible"/>
                                      </p:to>
                                    </p:set>
                                    <p:anim calcmode="lin" valueType="num">
                                      <p:cBhvr additive="base">
                                        <p:cTn id="57" dur="500" fill="hold"/>
                                        <p:tgtEl>
                                          <p:spTgt spid="6"/>
                                        </p:tgtEl>
                                        <p:attrNameLst>
                                          <p:attrName>ppt_x</p:attrName>
                                        </p:attrNameLst>
                                      </p:cBhvr>
                                      <p:tavLst>
                                        <p:tav tm="0">
                                          <p:val>
                                            <p:strVal val="0-#ppt_w/2"/>
                                          </p:val>
                                        </p:tav>
                                        <p:tav tm="100000">
                                          <p:val>
                                            <p:strVal val="#ppt_x"/>
                                          </p:val>
                                        </p:tav>
                                      </p:tavLst>
                                    </p:anim>
                                    <p:anim calcmode="lin" valueType="num">
                                      <p:cBhvr additive="base">
                                        <p:cTn id="5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8" fill="hold" grpId="0" nodeType="clickEffect">
                                  <p:stCondLst>
                                    <p:cond delay="0"/>
                                  </p:stCondLst>
                                  <p:childTnLst>
                                    <p:set>
                                      <p:cBhvr>
                                        <p:cTn id="62" dur="1" fill="hold">
                                          <p:stCondLst>
                                            <p:cond delay="0"/>
                                          </p:stCondLst>
                                        </p:cTn>
                                        <p:tgtEl>
                                          <p:spTgt spid="31"/>
                                        </p:tgtEl>
                                        <p:attrNameLst>
                                          <p:attrName>style.visibility</p:attrName>
                                        </p:attrNameLst>
                                      </p:cBhvr>
                                      <p:to>
                                        <p:strVal val="visible"/>
                                      </p:to>
                                    </p:set>
                                    <p:anim calcmode="lin" valueType="num">
                                      <p:cBhvr additive="base">
                                        <p:cTn id="63" dur="500" fill="hold"/>
                                        <p:tgtEl>
                                          <p:spTgt spid="31"/>
                                        </p:tgtEl>
                                        <p:attrNameLst>
                                          <p:attrName>ppt_x</p:attrName>
                                        </p:attrNameLst>
                                      </p:cBhvr>
                                      <p:tavLst>
                                        <p:tav tm="0">
                                          <p:val>
                                            <p:strVal val="0-#ppt_w/2"/>
                                          </p:val>
                                        </p:tav>
                                        <p:tav tm="100000">
                                          <p:val>
                                            <p:strVal val="#ppt_x"/>
                                          </p:val>
                                        </p:tav>
                                      </p:tavLst>
                                    </p:anim>
                                    <p:anim calcmode="lin" valueType="num">
                                      <p:cBhvr additive="base">
                                        <p:cTn id="64" dur="500" fill="hold"/>
                                        <p:tgtEl>
                                          <p:spTgt spid="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31" grpId="0" animBg="1"/>
      <p:bldP spid="6" grpId="0" animBg="1"/>
      <p:bldP spid="12" grpId="0" animBg="1"/>
      <p:bldP spid="3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kstSylinder 2">
            <a:extLst>
              <a:ext uri="{FF2B5EF4-FFF2-40B4-BE49-F238E27FC236}">
                <a16:creationId xmlns:a16="http://schemas.microsoft.com/office/drawing/2014/main" id="{7E891254-D3C7-628E-1A2D-64969E169819}"/>
              </a:ext>
            </a:extLst>
          </p:cNvPr>
          <p:cNvSpPr txBox="1"/>
          <p:nvPr/>
        </p:nvSpPr>
        <p:spPr>
          <a:xfrm>
            <a:off x="3524251" y="334857"/>
            <a:ext cx="5997936" cy="523220"/>
          </a:xfrm>
          <a:prstGeom prst="rect">
            <a:avLst/>
          </a:prstGeom>
          <a:noFill/>
        </p:spPr>
        <p:txBody>
          <a:bodyPr wrap="square">
            <a:spAutoFit/>
          </a:bodyPr>
          <a:lstStyle/>
          <a:p>
            <a:r>
              <a:rPr lang="en-US" sz="2800" b="1" dirty="0">
                <a:solidFill>
                  <a:srgbClr val="4409FF"/>
                </a:solidFill>
              </a:rPr>
              <a:t>Learning with no training</a:t>
            </a:r>
            <a:endParaRPr lang="nb-NO" sz="2800" b="1" dirty="0">
              <a:solidFill>
                <a:srgbClr val="4409FF"/>
              </a:solidFill>
            </a:endParaRPr>
          </a:p>
        </p:txBody>
      </p:sp>
      <p:sp>
        <p:nvSpPr>
          <p:cNvPr id="9" name="TekstSylinder 8">
            <a:extLst>
              <a:ext uri="{FF2B5EF4-FFF2-40B4-BE49-F238E27FC236}">
                <a16:creationId xmlns:a16="http://schemas.microsoft.com/office/drawing/2014/main" id="{33E91D75-5706-7595-9762-0B18C572F8B7}"/>
              </a:ext>
            </a:extLst>
          </p:cNvPr>
          <p:cNvSpPr txBox="1"/>
          <p:nvPr/>
        </p:nvSpPr>
        <p:spPr>
          <a:xfrm>
            <a:off x="670349" y="937558"/>
            <a:ext cx="2853902" cy="307777"/>
          </a:xfrm>
          <a:prstGeom prst="rect">
            <a:avLst/>
          </a:prstGeom>
          <a:noFill/>
        </p:spPr>
        <p:txBody>
          <a:bodyPr wrap="square">
            <a:spAutoFit/>
          </a:bodyPr>
          <a:lstStyle/>
          <a:p>
            <a:r>
              <a:rPr lang="en-US" sz="1400" b="1" dirty="0"/>
              <a:t>One-trial Pavlovian conditioning</a:t>
            </a:r>
            <a:endParaRPr lang="nb-NO" sz="1400" b="1" dirty="0"/>
          </a:p>
        </p:txBody>
      </p:sp>
      <p:sp>
        <p:nvSpPr>
          <p:cNvPr id="12" name="TekstSylinder 11">
            <a:extLst>
              <a:ext uri="{FF2B5EF4-FFF2-40B4-BE49-F238E27FC236}">
                <a16:creationId xmlns:a16="http://schemas.microsoft.com/office/drawing/2014/main" id="{D5D0A5F0-066C-C655-3246-2EF54F065FC4}"/>
              </a:ext>
            </a:extLst>
          </p:cNvPr>
          <p:cNvSpPr txBox="1"/>
          <p:nvPr/>
        </p:nvSpPr>
        <p:spPr>
          <a:xfrm>
            <a:off x="8151403" y="2891216"/>
            <a:ext cx="3678944" cy="646331"/>
          </a:xfrm>
          <a:prstGeom prst="rect">
            <a:avLst/>
          </a:prstGeom>
          <a:noFill/>
        </p:spPr>
        <p:txBody>
          <a:bodyPr wrap="square" rtlCol="0">
            <a:spAutoFit/>
          </a:bodyPr>
          <a:lstStyle/>
          <a:p>
            <a:r>
              <a:rPr lang="en-US" sz="1200" dirty="0">
                <a:solidFill>
                  <a:srgbClr val="4409FF"/>
                </a:solidFill>
              </a:rPr>
              <a:t>Martin Seligman: The Preparedness theory, there are biological boundaries of learning, limitations on Pavlovian rules for associative learning</a:t>
            </a:r>
            <a:endParaRPr lang="nb-NO" sz="1200" dirty="0">
              <a:solidFill>
                <a:srgbClr val="4409FF"/>
              </a:solidFill>
            </a:endParaRPr>
          </a:p>
        </p:txBody>
      </p:sp>
      <p:grpSp>
        <p:nvGrpSpPr>
          <p:cNvPr id="46" name="Gruppe 45">
            <a:extLst>
              <a:ext uri="{FF2B5EF4-FFF2-40B4-BE49-F238E27FC236}">
                <a16:creationId xmlns:a16="http://schemas.microsoft.com/office/drawing/2014/main" id="{52353DC3-11C3-DA05-0232-099AA3D17922}"/>
              </a:ext>
            </a:extLst>
          </p:cNvPr>
          <p:cNvGrpSpPr/>
          <p:nvPr/>
        </p:nvGrpSpPr>
        <p:grpSpPr>
          <a:xfrm>
            <a:off x="4620888" y="3771652"/>
            <a:ext cx="2234751" cy="2125199"/>
            <a:chOff x="8548263" y="3734411"/>
            <a:chExt cx="2234751" cy="2125199"/>
          </a:xfrm>
        </p:grpSpPr>
        <p:sp>
          <p:nvSpPr>
            <p:cNvPr id="40" name="Rektangel 39">
              <a:extLst>
                <a:ext uri="{FF2B5EF4-FFF2-40B4-BE49-F238E27FC236}">
                  <a16:creationId xmlns:a16="http://schemas.microsoft.com/office/drawing/2014/main" id="{879E0D14-FB65-4C91-889C-15FE5A9C9FC8}"/>
                </a:ext>
              </a:extLst>
            </p:cNvPr>
            <p:cNvSpPr/>
            <p:nvPr/>
          </p:nvSpPr>
          <p:spPr>
            <a:xfrm>
              <a:off x="8548263" y="3734411"/>
              <a:ext cx="2234751" cy="2125199"/>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dirty="0"/>
            </a:p>
          </p:txBody>
        </p:sp>
        <p:pic>
          <p:nvPicPr>
            <p:cNvPr id="14" name="Bilde 13">
              <a:extLst>
                <a:ext uri="{FF2B5EF4-FFF2-40B4-BE49-F238E27FC236}">
                  <a16:creationId xmlns:a16="http://schemas.microsoft.com/office/drawing/2014/main" id="{BCF98F92-6EFE-9397-5FDD-A348D251BA44}"/>
                </a:ext>
              </a:extLst>
            </p:cNvPr>
            <p:cNvPicPr>
              <a:picLocks noChangeAspect="1"/>
            </p:cNvPicPr>
            <p:nvPr/>
          </p:nvPicPr>
          <p:blipFill>
            <a:blip r:embed="rId3"/>
            <a:srcRect l="12002" r="9061" b="40196"/>
            <a:stretch>
              <a:fillRect/>
            </a:stretch>
          </p:blipFill>
          <p:spPr>
            <a:xfrm>
              <a:off x="8772349" y="3969576"/>
              <a:ext cx="1754328" cy="1653472"/>
            </a:xfrm>
            <a:prstGeom prst="rect">
              <a:avLst/>
            </a:prstGeom>
            <a:ln>
              <a:solidFill>
                <a:srgbClr val="4409FF"/>
              </a:solidFill>
            </a:ln>
          </p:spPr>
        </p:pic>
      </p:grpSp>
      <p:grpSp>
        <p:nvGrpSpPr>
          <p:cNvPr id="37" name="Gruppe 36">
            <a:extLst>
              <a:ext uri="{FF2B5EF4-FFF2-40B4-BE49-F238E27FC236}">
                <a16:creationId xmlns:a16="http://schemas.microsoft.com/office/drawing/2014/main" id="{4F725943-7206-305B-12C8-E09B44E68514}"/>
              </a:ext>
            </a:extLst>
          </p:cNvPr>
          <p:cNvGrpSpPr/>
          <p:nvPr/>
        </p:nvGrpSpPr>
        <p:grpSpPr>
          <a:xfrm>
            <a:off x="588439" y="1301309"/>
            <a:ext cx="2794790" cy="2193978"/>
            <a:chOff x="7587676" y="1579773"/>
            <a:chExt cx="2234752" cy="1960279"/>
          </a:xfrm>
        </p:grpSpPr>
        <p:sp>
          <p:nvSpPr>
            <p:cNvPr id="36" name="Rektangel 35">
              <a:extLst>
                <a:ext uri="{FF2B5EF4-FFF2-40B4-BE49-F238E27FC236}">
                  <a16:creationId xmlns:a16="http://schemas.microsoft.com/office/drawing/2014/main" id="{903EF5F3-9739-5600-0D69-3A2F3BCC6126}"/>
                </a:ext>
              </a:extLst>
            </p:cNvPr>
            <p:cNvSpPr/>
            <p:nvPr/>
          </p:nvSpPr>
          <p:spPr>
            <a:xfrm>
              <a:off x="7587676" y="1579773"/>
              <a:ext cx="2234752" cy="1960279"/>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dirty="0"/>
            </a:p>
          </p:txBody>
        </p:sp>
        <p:grpSp>
          <p:nvGrpSpPr>
            <p:cNvPr id="20" name="Gruppe 19">
              <a:extLst>
                <a:ext uri="{FF2B5EF4-FFF2-40B4-BE49-F238E27FC236}">
                  <a16:creationId xmlns:a16="http://schemas.microsoft.com/office/drawing/2014/main" id="{54CF1623-1734-D72E-8E93-2DE35F88E35D}"/>
                </a:ext>
              </a:extLst>
            </p:cNvPr>
            <p:cNvGrpSpPr/>
            <p:nvPr/>
          </p:nvGrpSpPr>
          <p:grpSpPr>
            <a:xfrm>
              <a:off x="7695830" y="1845101"/>
              <a:ext cx="2028128" cy="1485665"/>
              <a:chOff x="6595354" y="3286799"/>
              <a:chExt cx="2334637" cy="1864957"/>
            </a:xfrm>
          </p:grpSpPr>
          <p:pic>
            <p:nvPicPr>
              <p:cNvPr id="16" name="Bilde 15">
                <a:extLst>
                  <a:ext uri="{FF2B5EF4-FFF2-40B4-BE49-F238E27FC236}">
                    <a16:creationId xmlns:a16="http://schemas.microsoft.com/office/drawing/2014/main" id="{8D5A8EA7-C8B9-E758-7AAE-752BAB8A2BA2}"/>
                  </a:ext>
                </a:extLst>
              </p:cNvPr>
              <p:cNvPicPr>
                <a:picLocks noChangeAspect="1"/>
              </p:cNvPicPr>
              <p:nvPr/>
            </p:nvPicPr>
            <p:blipFill>
              <a:blip r:embed="rId4"/>
              <a:srcRect l="-1" r="2041"/>
              <a:stretch>
                <a:fillRect/>
              </a:stretch>
            </p:blipFill>
            <p:spPr>
              <a:xfrm>
                <a:off x="6595354" y="3286799"/>
                <a:ext cx="2334637" cy="1853705"/>
              </a:xfrm>
              <a:prstGeom prst="rect">
                <a:avLst/>
              </a:prstGeom>
              <a:ln>
                <a:solidFill>
                  <a:schemeClr val="tx1"/>
                </a:solidFill>
              </a:ln>
            </p:spPr>
          </p:pic>
          <p:sp>
            <p:nvSpPr>
              <p:cNvPr id="17" name="Rektangel 16">
                <a:extLst>
                  <a:ext uri="{FF2B5EF4-FFF2-40B4-BE49-F238E27FC236}">
                    <a16:creationId xmlns:a16="http://schemas.microsoft.com/office/drawing/2014/main" id="{66FB80F4-525E-6079-FC77-F9EA6427EA84}"/>
                  </a:ext>
                </a:extLst>
              </p:cNvPr>
              <p:cNvSpPr/>
              <p:nvPr/>
            </p:nvSpPr>
            <p:spPr>
              <a:xfrm>
                <a:off x="6612562" y="4904245"/>
                <a:ext cx="167477" cy="187236"/>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 name="Rektangel 17">
                <a:extLst>
                  <a:ext uri="{FF2B5EF4-FFF2-40B4-BE49-F238E27FC236}">
                    <a16:creationId xmlns:a16="http://schemas.microsoft.com/office/drawing/2014/main" id="{00224907-41BC-3C74-876C-196007A5FBB2}"/>
                  </a:ext>
                </a:extLst>
              </p:cNvPr>
              <p:cNvSpPr/>
              <p:nvPr/>
            </p:nvSpPr>
            <p:spPr>
              <a:xfrm>
                <a:off x="8055998" y="4964520"/>
                <a:ext cx="621073" cy="187236"/>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avoidance</a:t>
                </a:r>
                <a:endParaRPr lang="nb-NO" sz="600" dirty="0">
                  <a:solidFill>
                    <a:schemeClr val="tx1"/>
                  </a:solidFill>
                </a:endParaRPr>
              </a:p>
            </p:txBody>
          </p:sp>
        </p:grpSp>
      </p:grpSp>
      <p:cxnSp>
        <p:nvCxnSpPr>
          <p:cNvPr id="10" name="Rett pilkobling 9">
            <a:extLst>
              <a:ext uri="{FF2B5EF4-FFF2-40B4-BE49-F238E27FC236}">
                <a16:creationId xmlns:a16="http://schemas.microsoft.com/office/drawing/2014/main" id="{0E75CB59-6FF2-540F-58A3-661590242CF3}"/>
              </a:ext>
            </a:extLst>
          </p:cNvPr>
          <p:cNvCxnSpPr>
            <a:cxnSpLocks/>
          </p:cNvCxnSpPr>
          <p:nvPr/>
        </p:nvCxnSpPr>
        <p:spPr>
          <a:xfrm>
            <a:off x="3455157" y="2398298"/>
            <a:ext cx="372291"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2" name="TekstSylinder 1">
            <a:extLst>
              <a:ext uri="{FF2B5EF4-FFF2-40B4-BE49-F238E27FC236}">
                <a16:creationId xmlns:a16="http://schemas.microsoft.com/office/drawing/2014/main" id="{346FC352-9B62-78BB-97AD-9DD6D14383BB}"/>
              </a:ext>
            </a:extLst>
          </p:cNvPr>
          <p:cNvSpPr txBox="1"/>
          <p:nvPr/>
        </p:nvSpPr>
        <p:spPr>
          <a:xfrm>
            <a:off x="270105" y="5642436"/>
            <a:ext cx="4147355" cy="646331"/>
          </a:xfrm>
          <a:prstGeom prst="rect">
            <a:avLst/>
          </a:prstGeom>
          <a:noFill/>
        </p:spPr>
        <p:txBody>
          <a:bodyPr wrap="square" rtlCol="0">
            <a:spAutoFit/>
          </a:bodyPr>
          <a:lstStyle/>
          <a:p>
            <a:r>
              <a:rPr lang="en-US" sz="1200" dirty="0">
                <a:solidFill>
                  <a:srgbClr val="4409FF"/>
                </a:solidFill>
              </a:rPr>
              <a:t>Testing the “preparedness theory” in humans, Arne Öhman, Uppsala University, in the </a:t>
            </a:r>
            <a:r>
              <a:rPr lang="en-US" sz="1200" dirty="0" err="1">
                <a:solidFill>
                  <a:srgbClr val="4409FF"/>
                </a:solidFill>
              </a:rPr>
              <a:t>1970s</a:t>
            </a:r>
            <a:r>
              <a:rPr lang="en-US" sz="1200" dirty="0">
                <a:solidFill>
                  <a:srgbClr val="4409FF"/>
                </a:solidFill>
              </a:rPr>
              <a:t>. Recording of ANS activity in conditioning to fearful and neutral visual stimuli</a:t>
            </a:r>
            <a:endParaRPr lang="nb-NO" sz="1200" dirty="0">
              <a:solidFill>
                <a:srgbClr val="4409FF"/>
              </a:solidFill>
            </a:endParaRPr>
          </a:p>
        </p:txBody>
      </p:sp>
      <p:grpSp>
        <p:nvGrpSpPr>
          <p:cNvPr id="25" name="Gruppe 24">
            <a:extLst>
              <a:ext uri="{FF2B5EF4-FFF2-40B4-BE49-F238E27FC236}">
                <a16:creationId xmlns:a16="http://schemas.microsoft.com/office/drawing/2014/main" id="{D108BBBA-2E2E-A54E-88C9-F73EC73B2752}"/>
              </a:ext>
            </a:extLst>
          </p:cNvPr>
          <p:cNvGrpSpPr/>
          <p:nvPr/>
        </p:nvGrpSpPr>
        <p:grpSpPr>
          <a:xfrm>
            <a:off x="1182156" y="3916321"/>
            <a:ext cx="2804709" cy="1566981"/>
            <a:chOff x="7398906" y="3986941"/>
            <a:chExt cx="2804709" cy="1566981"/>
          </a:xfrm>
        </p:grpSpPr>
        <p:pic>
          <p:nvPicPr>
            <p:cNvPr id="4" name="Bilde 3">
              <a:extLst>
                <a:ext uri="{FF2B5EF4-FFF2-40B4-BE49-F238E27FC236}">
                  <a16:creationId xmlns:a16="http://schemas.microsoft.com/office/drawing/2014/main" id="{CE9B8F6A-9A01-B149-1739-8B9F848FE2F6}"/>
                </a:ext>
              </a:extLst>
            </p:cNvPr>
            <p:cNvPicPr>
              <a:picLocks noChangeAspect="1"/>
            </p:cNvPicPr>
            <p:nvPr/>
          </p:nvPicPr>
          <p:blipFill>
            <a:blip r:embed="rId5"/>
            <a:srcRect l="10905" r="5028"/>
            <a:stretch>
              <a:fillRect/>
            </a:stretch>
          </p:blipFill>
          <p:spPr>
            <a:xfrm>
              <a:off x="9058948" y="3986941"/>
              <a:ext cx="1051739" cy="776085"/>
            </a:xfrm>
            <a:prstGeom prst="rect">
              <a:avLst/>
            </a:prstGeom>
          </p:spPr>
        </p:pic>
        <p:pic>
          <p:nvPicPr>
            <p:cNvPr id="15" name="Bilde 14">
              <a:extLst>
                <a:ext uri="{FF2B5EF4-FFF2-40B4-BE49-F238E27FC236}">
                  <a16:creationId xmlns:a16="http://schemas.microsoft.com/office/drawing/2014/main" id="{C212404B-DF58-F3AC-23A7-D0C598DB369F}"/>
                </a:ext>
              </a:extLst>
            </p:cNvPr>
            <p:cNvPicPr>
              <a:picLocks noChangeAspect="1"/>
            </p:cNvPicPr>
            <p:nvPr/>
          </p:nvPicPr>
          <p:blipFill>
            <a:blip r:embed="rId6"/>
            <a:srcRect l="4039" t="10299" r="3844"/>
            <a:stretch>
              <a:fillRect/>
            </a:stretch>
          </p:blipFill>
          <p:spPr>
            <a:xfrm>
              <a:off x="9042494" y="4811371"/>
              <a:ext cx="1161121" cy="742551"/>
            </a:xfrm>
            <a:prstGeom prst="rect">
              <a:avLst/>
            </a:prstGeom>
            <a:ln>
              <a:solidFill>
                <a:schemeClr val="bg1">
                  <a:lumMod val="50000"/>
                </a:schemeClr>
              </a:solidFill>
            </a:ln>
          </p:spPr>
        </p:pic>
        <p:pic>
          <p:nvPicPr>
            <p:cNvPr id="21" name="Bilde 20">
              <a:extLst>
                <a:ext uri="{FF2B5EF4-FFF2-40B4-BE49-F238E27FC236}">
                  <a16:creationId xmlns:a16="http://schemas.microsoft.com/office/drawing/2014/main" id="{47890C26-A8E5-35A1-CD86-69F3EFDCDC13}"/>
                </a:ext>
              </a:extLst>
            </p:cNvPr>
            <p:cNvPicPr>
              <a:picLocks noChangeAspect="1"/>
            </p:cNvPicPr>
            <p:nvPr/>
          </p:nvPicPr>
          <p:blipFill>
            <a:blip r:embed="rId7"/>
            <a:srcRect t="12194"/>
            <a:stretch>
              <a:fillRect/>
            </a:stretch>
          </p:blipFill>
          <p:spPr>
            <a:xfrm>
              <a:off x="7398906" y="4209359"/>
              <a:ext cx="1107807" cy="1017786"/>
            </a:xfrm>
            <a:prstGeom prst="rect">
              <a:avLst/>
            </a:prstGeom>
          </p:spPr>
        </p:pic>
        <p:cxnSp>
          <p:nvCxnSpPr>
            <p:cNvPr id="8" name="Rett pilkobling 7">
              <a:extLst>
                <a:ext uri="{FF2B5EF4-FFF2-40B4-BE49-F238E27FC236}">
                  <a16:creationId xmlns:a16="http://schemas.microsoft.com/office/drawing/2014/main" id="{11DF1451-37F4-7766-1AD8-AB3A762D91FB}"/>
                </a:ext>
              </a:extLst>
            </p:cNvPr>
            <p:cNvCxnSpPr>
              <a:cxnSpLocks/>
              <a:stCxn id="4" idx="1"/>
            </p:cNvCxnSpPr>
            <p:nvPr/>
          </p:nvCxnSpPr>
          <p:spPr>
            <a:xfrm flipH="1">
              <a:off x="8476658" y="4374984"/>
              <a:ext cx="582290" cy="24863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3" name="Rett pilkobling 12">
              <a:extLst>
                <a:ext uri="{FF2B5EF4-FFF2-40B4-BE49-F238E27FC236}">
                  <a16:creationId xmlns:a16="http://schemas.microsoft.com/office/drawing/2014/main" id="{114E6E60-9B7B-9EDB-3948-8EE588B04673}"/>
                </a:ext>
              </a:extLst>
            </p:cNvPr>
            <p:cNvCxnSpPr>
              <a:cxnSpLocks/>
            </p:cNvCxnSpPr>
            <p:nvPr/>
          </p:nvCxnSpPr>
          <p:spPr>
            <a:xfrm flipH="1" flipV="1">
              <a:off x="8506713" y="4526727"/>
              <a:ext cx="480993" cy="51595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cxnSp>
        <p:nvCxnSpPr>
          <p:cNvPr id="19" name="Rett pilkobling 18">
            <a:extLst>
              <a:ext uri="{FF2B5EF4-FFF2-40B4-BE49-F238E27FC236}">
                <a16:creationId xmlns:a16="http://schemas.microsoft.com/office/drawing/2014/main" id="{83A1D768-E1FB-5A52-39C7-E08AFE1F9AA3}"/>
              </a:ext>
            </a:extLst>
          </p:cNvPr>
          <p:cNvCxnSpPr>
            <a:cxnSpLocks/>
          </p:cNvCxnSpPr>
          <p:nvPr/>
        </p:nvCxnSpPr>
        <p:spPr>
          <a:xfrm>
            <a:off x="158610" y="4560534"/>
            <a:ext cx="674757"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4" name="Rett pilkobling 23">
            <a:extLst>
              <a:ext uri="{FF2B5EF4-FFF2-40B4-BE49-F238E27FC236}">
                <a16:creationId xmlns:a16="http://schemas.microsoft.com/office/drawing/2014/main" id="{EB9A452A-34AD-E222-0738-D98CF843A91E}"/>
              </a:ext>
            </a:extLst>
          </p:cNvPr>
          <p:cNvCxnSpPr>
            <a:cxnSpLocks/>
          </p:cNvCxnSpPr>
          <p:nvPr/>
        </p:nvCxnSpPr>
        <p:spPr>
          <a:xfrm>
            <a:off x="7283326" y="2409337"/>
            <a:ext cx="659934"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27" name="TekstSylinder 26">
            <a:extLst>
              <a:ext uri="{FF2B5EF4-FFF2-40B4-BE49-F238E27FC236}">
                <a16:creationId xmlns:a16="http://schemas.microsoft.com/office/drawing/2014/main" id="{8EF0D46B-A807-6EE8-8723-72799DC5672A}"/>
              </a:ext>
            </a:extLst>
          </p:cNvPr>
          <p:cNvSpPr txBox="1"/>
          <p:nvPr/>
        </p:nvSpPr>
        <p:spPr>
          <a:xfrm>
            <a:off x="8059855" y="5011811"/>
            <a:ext cx="3862040" cy="830997"/>
          </a:xfrm>
          <a:prstGeom prst="rect">
            <a:avLst/>
          </a:prstGeom>
          <a:noFill/>
        </p:spPr>
        <p:txBody>
          <a:bodyPr wrap="square" rtlCol="0">
            <a:spAutoFit/>
          </a:bodyPr>
          <a:lstStyle/>
          <a:p>
            <a:r>
              <a:rPr lang="en-US" sz="1200" dirty="0">
                <a:solidFill>
                  <a:srgbClr val="4409FF"/>
                </a:solidFill>
              </a:rPr>
              <a:t>Resulted in a view that specific phobias could be consequence of selective conditioning, which in turn contributed to understand mechanisms behind exposure therapy for specific anxiety disorders</a:t>
            </a:r>
            <a:endParaRPr lang="nb-NO" sz="1200" dirty="0"/>
          </a:p>
        </p:txBody>
      </p:sp>
      <p:pic>
        <p:nvPicPr>
          <p:cNvPr id="45" name="Bilde 44">
            <a:extLst>
              <a:ext uri="{FF2B5EF4-FFF2-40B4-BE49-F238E27FC236}">
                <a16:creationId xmlns:a16="http://schemas.microsoft.com/office/drawing/2014/main" id="{1CCE52CB-EA89-B110-01D8-009A253AC2A9}"/>
              </a:ext>
            </a:extLst>
          </p:cNvPr>
          <p:cNvPicPr>
            <a:picLocks noChangeAspect="1"/>
          </p:cNvPicPr>
          <p:nvPr/>
        </p:nvPicPr>
        <p:blipFill>
          <a:blip r:embed="rId8"/>
          <a:stretch>
            <a:fillRect/>
          </a:stretch>
        </p:blipFill>
        <p:spPr>
          <a:xfrm>
            <a:off x="8328498" y="3674794"/>
            <a:ext cx="2241490" cy="1252819"/>
          </a:xfrm>
          <a:prstGeom prst="rect">
            <a:avLst/>
          </a:prstGeom>
        </p:spPr>
      </p:pic>
      <p:cxnSp>
        <p:nvCxnSpPr>
          <p:cNvPr id="47" name="Rett pilkobling 46">
            <a:extLst>
              <a:ext uri="{FF2B5EF4-FFF2-40B4-BE49-F238E27FC236}">
                <a16:creationId xmlns:a16="http://schemas.microsoft.com/office/drawing/2014/main" id="{D1F12891-4A88-FEC6-9C88-5FA2A40D8B25}"/>
              </a:ext>
            </a:extLst>
          </p:cNvPr>
          <p:cNvCxnSpPr>
            <a:cxnSpLocks/>
          </p:cNvCxnSpPr>
          <p:nvPr/>
        </p:nvCxnSpPr>
        <p:spPr>
          <a:xfrm>
            <a:off x="7116547" y="4807474"/>
            <a:ext cx="674624" cy="7335"/>
          </a:xfrm>
          <a:prstGeom prst="straightConnector1">
            <a:avLst/>
          </a:prstGeom>
          <a:ln>
            <a:solidFill>
              <a:schemeClr val="tx1"/>
            </a:solidFill>
            <a:tailEnd type="triangle"/>
          </a:ln>
        </p:spPr>
        <p:style>
          <a:lnRef idx="2">
            <a:schemeClr val="dk1"/>
          </a:lnRef>
          <a:fillRef idx="0">
            <a:schemeClr val="dk1"/>
          </a:fillRef>
          <a:effectRef idx="1">
            <a:schemeClr val="dk1"/>
          </a:effectRef>
          <a:fontRef idx="minor">
            <a:schemeClr val="tx1"/>
          </a:fontRef>
        </p:style>
      </p:cxnSp>
      <p:grpSp>
        <p:nvGrpSpPr>
          <p:cNvPr id="26" name="Gruppe 25">
            <a:extLst>
              <a:ext uri="{FF2B5EF4-FFF2-40B4-BE49-F238E27FC236}">
                <a16:creationId xmlns:a16="http://schemas.microsoft.com/office/drawing/2014/main" id="{1CA16714-707D-A889-D2F8-659ADB1DF78B}"/>
              </a:ext>
            </a:extLst>
          </p:cNvPr>
          <p:cNvGrpSpPr/>
          <p:nvPr/>
        </p:nvGrpSpPr>
        <p:grpSpPr>
          <a:xfrm>
            <a:off x="3947309" y="1821141"/>
            <a:ext cx="3179048" cy="1515369"/>
            <a:chOff x="3419741" y="1652896"/>
            <a:chExt cx="4274103" cy="1822200"/>
          </a:xfrm>
        </p:grpSpPr>
        <p:pic>
          <p:nvPicPr>
            <p:cNvPr id="11" name="Bilde 10">
              <a:extLst>
                <a:ext uri="{FF2B5EF4-FFF2-40B4-BE49-F238E27FC236}">
                  <a16:creationId xmlns:a16="http://schemas.microsoft.com/office/drawing/2014/main" id="{F128B790-5BF9-E980-B3F0-4138D4925AD4}"/>
                </a:ext>
              </a:extLst>
            </p:cNvPr>
            <p:cNvPicPr>
              <a:picLocks noChangeAspect="1"/>
            </p:cNvPicPr>
            <p:nvPr/>
          </p:nvPicPr>
          <p:blipFill>
            <a:blip r:embed="rId9"/>
            <a:stretch>
              <a:fillRect/>
            </a:stretch>
          </p:blipFill>
          <p:spPr>
            <a:xfrm>
              <a:off x="3419741" y="1652896"/>
              <a:ext cx="4274103" cy="1822200"/>
            </a:xfrm>
            <a:prstGeom prst="rect">
              <a:avLst/>
            </a:prstGeom>
            <a:ln>
              <a:solidFill>
                <a:schemeClr val="accent1"/>
              </a:solidFill>
            </a:ln>
          </p:spPr>
        </p:pic>
        <p:pic>
          <p:nvPicPr>
            <p:cNvPr id="23" name="Bilde 22">
              <a:extLst>
                <a:ext uri="{FF2B5EF4-FFF2-40B4-BE49-F238E27FC236}">
                  <a16:creationId xmlns:a16="http://schemas.microsoft.com/office/drawing/2014/main" id="{AED6A4D1-25F9-0D3E-5F59-7E9FB1432384}"/>
                </a:ext>
              </a:extLst>
            </p:cNvPr>
            <p:cNvPicPr>
              <a:picLocks noChangeAspect="1"/>
            </p:cNvPicPr>
            <p:nvPr/>
          </p:nvPicPr>
          <p:blipFill>
            <a:blip r:embed="rId10"/>
            <a:stretch>
              <a:fillRect/>
            </a:stretch>
          </p:blipFill>
          <p:spPr>
            <a:xfrm>
              <a:off x="6154474" y="1829049"/>
              <a:ext cx="1206562" cy="196860"/>
            </a:xfrm>
            <a:prstGeom prst="rect">
              <a:avLst/>
            </a:prstGeom>
          </p:spPr>
        </p:pic>
      </p:grpSp>
      <p:grpSp>
        <p:nvGrpSpPr>
          <p:cNvPr id="34" name="Gruppe 33">
            <a:extLst>
              <a:ext uri="{FF2B5EF4-FFF2-40B4-BE49-F238E27FC236}">
                <a16:creationId xmlns:a16="http://schemas.microsoft.com/office/drawing/2014/main" id="{34A8F189-59AD-E39D-359A-FE04736B2AEB}"/>
              </a:ext>
            </a:extLst>
          </p:cNvPr>
          <p:cNvGrpSpPr/>
          <p:nvPr/>
        </p:nvGrpSpPr>
        <p:grpSpPr>
          <a:xfrm>
            <a:off x="8204469" y="1253794"/>
            <a:ext cx="3295700" cy="1543686"/>
            <a:chOff x="8341903" y="1693330"/>
            <a:chExt cx="3295700" cy="1543686"/>
          </a:xfrm>
        </p:grpSpPr>
        <p:grpSp>
          <p:nvGrpSpPr>
            <p:cNvPr id="39" name="Gruppe 38">
              <a:extLst>
                <a:ext uri="{FF2B5EF4-FFF2-40B4-BE49-F238E27FC236}">
                  <a16:creationId xmlns:a16="http://schemas.microsoft.com/office/drawing/2014/main" id="{9EF5D4D2-482B-B8B9-3A19-CEFCAC1DBF9B}"/>
                </a:ext>
              </a:extLst>
            </p:cNvPr>
            <p:cNvGrpSpPr/>
            <p:nvPr/>
          </p:nvGrpSpPr>
          <p:grpSpPr>
            <a:xfrm>
              <a:off x="8341903" y="1693330"/>
              <a:ext cx="3295700" cy="1543686"/>
              <a:chOff x="813816" y="3788766"/>
              <a:chExt cx="3295700" cy="1543686"/>
            </a:xfrm>
          </p:grpSpPr>
          <p:sp>
            <p:nvSpPr>
              <p:cNvPr id="38" name="Rektangel 37">
                <a:extLst>
                  <a:ext uri="{FF2B5EF4-FFF2-40B4-BE49-F238E27FC236}">
                    <a16:creationId xmlns:a16="http://schemas.microsoft.com/office/drawing/2014/main" id="{F674A06C-2A48-398C-562C-7D42A1F0B413}"/>
                  </a:ext>
                </a:extLst>
              </p:cNvPr>
              <p:cNvSpPr/>
              <p:nvPr/>
            </p:nvSpPr>
            <p:spPr>
              <a:xfrm>
                <a:off x="813816" y="3788766"/>
                <a:ext cx="3295700" cy="1543686"/>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dirty="0"/>
              </a:p>
            </p:txBody>
          </p:sp>
          <p:grpSp>
            <p:nvGrpSpPr>
              <p:cNvPr id="32" name="Gruppe 31">
                <a:extLst>
                  <a:ext uri="{FF2B5EF4-FFF2-40B4-BE49-F238E27FC236}">
                    <a16:creationId xmlns:a16="http://schemas.microsoft.com/office/drawing/2014/main" id="{B799CCE4-3D2A-D120-D986-D5A892552D4F}"/>
                  </a:ext>
                </a:extLst>
              </p:cNvPr>
              <p:cNvGrpSpPr/>
              <p:nvPr/>
            </p:nvGrpSpPr>
            <p:grpSpPr>
              <a:xfrm>
                <a:off x="2149756" y="4140439"/>
                <a:ext cx="1874426" cy="995369"/>
                <a:chOff x="2153408" y="4150198"/>
                <a:chExt cx="1874426" cy="995369"/>
              </a:xfrm>
            </p:grpSpPr>
            <p:pic>
              <p:nvPicPr>
                <p:cNvPr id="29" name="Bilde 28">
                  <a:extLst>
                    <a:ext uri="{FF2B5EF4-FFF2-40B4-BE49-F238E27FC236}">
                      <a16:creationId xmlns:a16="http://schemas.microsoft.com/office/drawing/2014/main" id="{0E6E3FA4-1116-700C-1E52-67BDFB17655B}"/>
                    </a:ext>
                  </a:extLst>
                </p:cNvPr>
                <p:cNvPicPr>
                  <a:picLocks noChangeAspect="1"/>
                </p:cNvPicPr>
                <p:nvPr/>
              </p:nvPicPr>
              <p:blipFill>
                <a:blip r:embed="rId11"/>
                <a:stretch>
                  <a:fillRect/>
                </a:stretch>
              </p:blipFill>
              <p:spPr>
                <a:xfrm>
                  <a:off x="2206120" y="4150198"/>
                  <a:ext cx="1821714" cy="995369"/>
                </a:xfrm>
                <a:prstGeom prst="rect">
                  <a:avLst/>
                </a:prstGeom>
                <a:ln>
                  <a:solidFill>
                    <a:schemeClr val="accent1"/>
                  </a:solidFill>
                </a:ln>
              </p:spPr>
            </p:pic>
            <p:sp>
              <p:nvSpPr>
                <p:cNvPr id="31" name="TekstSylinder 30">
                  <a:extLst>
                    <a:ext uri="{FF2B5EF4-FFF2-40B4-BE49-F238E27FC236}">
                      <a16:creationId xmlns:a16="http://schemas.microsoft.com/office/drawing/2014/main" id="{A6E444CB-B331-5BF4-6B3A-29C2AE7E24D9}"/>
                    </a:ext>
                  </a:extLst>
                </p:cNvPr>
                <p:cNvSpPr txBox="1"/>
                <p:nvPr/>
              </p:nvSpPr>
              <p:spPr>
                <a:xfrm>
                  <a:off x="2153408" y="4156804"/>
                  <a:ext cx="398417" cy="169277"/>
                </a:xfrm>
                <a:prstGeom prst="rect">
                  <a:avLst/>
                </a:prstGeom>
                <a:noFill/>
              </p:spPr>
              <p:txBody>
                <a:bodyPr wrap="square" rtlCol="0">
                  <a:spAutoFit/>
                </a:bodyPr>
                <a:lstStyle/>
                <a:p>
                  <a:r>
                    <a:rPr lang="en-US" sz="500" dirty="0"/>
                    <a:t>1971</a:t>
                  </a:r>
                  <a:endParaRPr lang="nb-NO" sz="500" dirty="0"/>
                </a:p>
              </p:txBody>
            </p:sp>
          </p:grpSp>
          <p:pic>
            <p:nvPicPr>
              <p:cNvPr id="35" name="Bilde 34">
                <a:extLst>
                  <a:ext uri="{FF2B5EF4-FFF2-40B4-BE49-F238E27FC236}">
                    <a16:creationId xmlns:a16="http://schemas.microsoft.com/office/drawing/2014/main" id="{70FB2DCA-2B94-681D-1F28-876418C685E7}"/>
                  </a:ext>
                </a:extLst>
              </p:cNvPr>
              <p:cNvPicPr>
                <a:picLocks noChangeAspect="1"/>
              </p:cNvPicPr>
              <p:nvPr/>
            </p:nvPicPr>
            <p:blipFill>
              <a:blip r:embed="rId12"/>
              <a:stretch>
                <a:fillRect/>
              </a:stretch>
            </p:blipFill>
            <p:spPr>
              <a:xfrm>
                <a:off x="929964" y="3966791"/>
                <a:ext cx="854950" cy="1322461"/>
              </a:xfrm>
              <a:prstGeom prst="rect">
                <a:avLst/>
              </a:prstGeom>
            </p:spPr>
          </p:pic>
        </p:grpSp>
        <p:cxnSp>
          <p:nvCxnSpPr>
            <p:cNvPr id="28" name="Rett pilkobling 27">
              <a:extLst>
                <a:ext uri="{FF2B5EF4-FFF2-40B4-BE49-F238E27FC236}">
                  <a16:creationId xmlns:a16="http://schemas.microsoft.com/office/drawing/2014/main" id="{FC948644-8079-D615-B51F-B39B6A519EAB}"/>
                </a:ext>
              </a:extLst>
            </p:cNvPr>
            <p:cNvCxnSpPr>
              <a:cxnSpLocks/>
            </p:cNvCxnSpPr>
            <p:nvPr/>
          </p:nvCxnSpPr>
          <p:spPr>
            <a:xfrm>
              <a:off x="9362978" y="2532585"/>
              <a:ext cx="296643"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grpSp>
      <p:cxnSp>
        <p:nvCxnSpPr>
          <p:cNvPr id="41" name="Rett pilkobling 40">
            <a:extLst>
              <a:ext uri="{FF2B5EF4-FFF2-40B4-BE49-F238E27FC236}">
                <a16:creationId xmlns:a16="http://schemas.microsoft.com/office/drawing/2014/main" id="{7C5C1712-F9EC-EDCE-AB3C-299779410A54}"/>
              </a:ext>
            </a:extLst>
          </p:cNvPr>
          <p:cNvCxnSpPr>
            <a:cxnSpLocks/>
          </p:cNvCxnSpPr>
          <p:nvPr/>
        </p:nvCxnSpPr>
        <p:spPr>
          <a:xfrm>
            <a:off x="11686250" y="2139162"/>
            <a:ext cx="296643"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44" name="Rett pilkobling 43">
            <a:extLst>
              <a:ext uri="{FF2B5EF4-FFF2-40B4-BE49-F238E27FC236}">
                <a16:creationId xmlns:a16="http://schemas.microsoft.com/office/drawing/2014/main" id="{CE85D3B9-687A-A92B-B2EF-16B78DDA2DBD}"/>
              </a:ext>
            </a:extLst>
          </p:cNvPr>
          <p:cNvCxnSpPr>
            <a:cxnSpLocks/>
          </p:cNvCxnSpPr>
          <p:nvPr/>
        </p:nvCxnSpPr>
        <p:spPr>
          <a:xfrm>
            <a:off x="4118246" y="4731277"/>
            <a:ext cx="354360" cy="12190"/>
          </a:xfrm>
          <a:prstGeom prst="straightConnector1">
            <a:avLst/>
          </a:prstGeom>
          <a:ln>
            <a:solidFill>
              <a:schemeClr val="tx1"/>
            </a:solidFill>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617973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37"/>
                                        </p:tgtEl>
                                        <p:attrNameLst>
                                          <p:attrName>style.visibility</p:attrName>
                                        </p:attrNameLst>
                                      </p:cBhvr>
                                      <p:to>
                                        <p:strVal val="visible"/>
                                      </p:to>
                                    </p:set>
                                    <p:anim calcmode="lin" valueType="num">
                                      <p:cBhvr additive="base">
                                        <p:cTn id="13" dur="500" fill="hold"/>
                                        <p:tgtEl>
                                          <p:spTgt spid="37"/>
                                        </p:tgtEl>
                                        <p:attrNameLst>
                                          <p:attrName>ppt_x</p:attrName>
                                        </p:attrNameLst>
                                      </p:cBhvr>
                                      <p:tavLst>
                                        <p:tav tm="0">
                                          <p:val>
                                            <p:strVal val="0-#ppt_w/2"/>
                                          </p:val>
                                        </p:tav>
                                        <p:tav tm="100000">
                                          <p:val>
                                            <p:strVal val="#ppt_x"/>
                                          </p:val>
                                        </p:tav>
                                      </p:tavLst>
                                    </p:anim>
                                    <p:anim calcmode="lin" valueType="num">
                                      <p:cBhvr additive="base">
                                        <p:cTn id="14" dur="500" fill="hold"/>
                                        <p:tgtEl>
                                          <p:spTgt spid="37"/>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0-#ppt_w/2"/>
                                          </p:val>
                                        </p:tav>
                                        <p:tav tm="100000">
                                          <p:val>
                                            <p:strVal val="#ppt_x"/>
                                          </p:val>
                                        </p:tav>
                                      </p:tavLst>
                                    </p:anim>
                                    <p:anim calcmode="lin" valueType="num">
                                      <p:cBhvr additive="base">
                                        <p:cTn id="18" dur="500" fill="hold"/>
                                        <p:tgtEl>
                                          <p:spTgt spid="10"/>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26"/>
                                        </p:tgtEl>
                                        <p:attrNameLst>
                                          <p:attrName>style.visibility</p:attrName>
                                        </p:attrNameLst>
                                      </p:cBhvr>
                                      <p:to>
                                        <p:strVal val="visible"/>
                                      </p:to>
                                    </p:set>
                                    <p:anim calcmode="lin" valueType="num">
                                      <p:cBhvr additive="base">
                                        <p:cTn id="21" dur="500" fill="hold"/>
                                        <p:tgtEl>
                                          <p:spTgt spid="26"/>
                                        </p:tgtEl>
                                        <p:attrNameLst>
                                          <p:attrName>ppt_x</p:attrName>
                                        </p:attrNameLst>
                                      </p:cBhvr>
                                      <p:tavLst>
                                        <p:tav tm="0">
                                          <p:val>
                                            <p:strVal val="0-#ppt_w/2"/>
                                          </p:val>
                                        </p:tav>
                                        <p:tav tm="100000">
                                          <p:val>
                                            <p:strVal val="#ppt_x"/>
                                          </p:val>
                                        </p:tav>
                                      </p:tavLst>
                                    </p:anim>
                                    <p:anim calcmode="lin" valueType="num">
                                      <p:cBhvr additive="base">
                                        <p:cTn id="22" dur="500" fill="hold"/>
                                        <p:tgtEl>
                                          <p:spTgt spid="26"/>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34"/>
                                        </p:tgtEl>
                                        <p:attrNameLst>
                                          <p:attrName>style.visibility</p:attrName>
                                        </p:attrNameLst>
                                      </p:cBhvr>
                                      <p:to>
                                        <p:strVal val="visible"/>
                                      </p:to>
                                    </p:set>
                                    <p:anim calcmode="lin" valueType="num">
                                      <p:cBhvr additive="base">
                                        <p:cTn id="27" dur="500" fill="hold"/>
                                        <p:tgtEl>
                                          <p:spTgt spid="34"/>
                                        </p:tgtEl>
                                        <p:attrNameLst>
                                          <p:attrName>ppt_x</p:attrName>
                                        </p:attrNameLst>
                                      </p:cBhvr>
                                      <p:tavLst>
                                        <p:tav tm="0">
                                          <p:val>
                                            <p:strVal val="0-#ppt_w/2"/>
                                          </p:val>
                                        </p:tav>
                                        <p:tav tm="100000">
                                          <p:val>
                                            <p:strVal val="#ppt_x"/>
                                          </p:val>
                                        </p:tav>
                                      </p:tavLst>
                                    </p:anim>
                                    <p:anim calcmode="lin" valueType="num">
                                      <p:cBhvr additive="base">
                                        <p:cTn id="28" dur="500" fill="hold"/>
                                        <p:tgtEl>
                                          <p:spTgt spid="34"/>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additive="base">
                                        <p:cTn id="31" dur="500" fill="hold"/>
                                        <p:tgtEl>
                                          <p:spTgt spid="12"/>
                                        </p:tgtEl>
                                        <p:attrNameLst>
                                          <p:attrName>ppt_x</p:attrName>
                                        </p:attrNameLst>
                                      </p:cBhvr>
                                      <p:tavLst>
                                        <p:tav tm="0">
                                          <p:val>
                                            <p:strVal val="0-#ppt_w/2"/>
                                          </p:val>
                                        </p:tav>
                                        <p:tav tm="100000">
                                          <p:val>
                                            <p:strVal val="#ppt_x"/>
                                          </p:val>
                                        </p:tav>
                                      </p:tavLst>
                                    </p:anim>
                                    <p:anim calcmode="lin" valueType="num">
                                      <p:cBhvr additive="base">
                                        <p:cTn id="32" dur="500" fill="hold"/>
                                        <p:tgtEl>
                                          <p:spTgt spid="12"/>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additive="base">
                                        <p:cTn id="35" dur="500" fill="hold"/>
                                        <p:tgtEl>
                                          <p:spTgt spid="24"/>
                                        </p:tgtEl>
                                        <p:attrNameLst>
                                          <p:attrName>ppt_x</p:attrName>
                                        </p:attrNameLst>
                                      </p:cBhvr>
                                      <p:tavLst>
                                        <p:tav tm="0">
                                          <p:val>
                                            <p:strVal val="0-#ppt_w/2"/>
                                          </p:val>
                                        </p:tav>
                                        <p:tav tm="100000">
                                          <p:val>
                                            <p:strVal val="#ppt_x"/>
                                          </p:val>
                                        </p:tav>
                                      </p:tavLst>
                                    </p:anim>
                                    <p:anim calcmode="lin" valueType="num">
                                      <p:cBhvr additive="base">
                                        <p:cTn id="36" dur="500" fill="hold"/>
                                        <p:tgtEl>
                                          <p:spTgt spid="24"/>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nodeType="clickEffect">
                                  <p:stCondLst>
                                    <p:cond delay="0"/>
                                  </p:stCondLst>
                                  <p:childTnLst>
                                    <p:set>
                                      <p:cBhvr>
                                        <p:cTn id="40" dur="1" fill="hold">
                                          <p:stCondLst>
                                            <p:cond delay="0"/>
                                          </p:stCondLst>
                                        </p:cTn>
                                        <p:tgtEl>
                                          <p:spTgt spid="41"/>
                                        </p:tgtEl>
                                        <p:attrNameLst>
                                          <p:attrName>style.visibility</p:attrName>
                                        </p:attrNameLst>
                                      </p:cBhvr>
                                      <p:to>
                                        <p:strVal val="visible"/>
                                      </p:to>
                                    </p:set>
                                    <p:anim calcmode="lin" valueType="num">
                                      <p:cBhvr additive="base">
                                        <p:cTn id="41" dur="500" fill="hold"/>
                                        <p:tgtEl>
                                          <p:spTgt spid="41"/>
                                        </p:tgtEl>
                                        <p:attrNameLst>
                                          <p:attrName>ppt_x</p:attrName>
                                        </p:attrNameLst>
                                      </p:cBhvr>
                                      <p:tavLst>
                                        <p:tav tm="0">
                                          <p:val>
                                            <p:strVal val="0-#ppt_w/2"/>
                                          </p:val>
                                        </p:tav>
                                        <p:tav tm="100000">
                                          <p:val>
                                            <p:strVal val="#ppt_x"/>
                                          </p:val>
                                        </p:tav>
                                      </p:tavLst>
                                    </p:anim>
                                    <p:anim calcmode="lin" valueType="num">
                                      <p:cBhvr additive="base">
                                        <p:cTn id="42" dur="500" fill="hold"/>
                                        <p:tgtEl>
                                          <p:spTgt spid="41"/>
                                        </p:tgtEl>
                                        <p:attrNameLst>
                                          <p:attrName>ppt_y</p:attrName>
                                        </p:attrNameLst>
                                      </p:cBhvr>
                                      <p:tavLst>
                                        <p:tav tm="0">
                                          <p:val>
                                            <p:strVal val="#ppt_y"/>
                                          </p:val>
                                        </p:tav>
                                        <p:tav tm="100000">
                                          <p:val>
                                            <p:strVal val="#ppt_y"/>
                                          </p:val>
                                        </p:tav>
                                      </p:tavLst>
                                    </p:anim>
                                  </p:childTnLst>
                                </p:cTn>
                              </p:par>
                              <p:par>
                                <p:cTn id="43" presetID="2" presetClass="entr" presetSubtype="8" fill="hold" nodeType="withEffect">
                                  <p:stCondLst>
                                    <p:cond delay="0"/>
                                  </p:stCondLst>
                                  <p:childTnLst>
                                    <p:set>
                                      <p:cBhvr>
                                        <p:cTn id="44" dur="1" fill="hold">
                                          <p:stCondLst>
                                            <p:cond delay="0"/>
                                          </p:stCondLst>
                                        </p:cTn>
                                        <p:tgtEl>
                                          <p:spTgt spid="19"/>
                                        </p:tgtEl>
                                        <p:attrNameLst>
                                          <p:attrName>style.visibility</p:attrName>
                                        </p:attrNameLst>
                                      </p:cBhvr>
                                      <p:to>
                                        <p:strVal val="visible"/>
                                      </p:to>
                                    </p:set>
                                    <p:anim calcmode="lin" valueType="num">
                                      <p:cBhvr additive="base">
                                        <p:cTn id="45" dur="500" fill="hold"/>
                                        <p:tgtEl>
                                          <p:spTgt spid="19"/>
                                        </p:tgtEl>
                                        <p:attrNameLst>
                                          <p:attrName>ppt_x</p:attrName>
                                        </p:attrNameLst>
                                      </p:cBhvr>
                                      <p:tavLst>
                                        <p:tav tm="0">
                                          <p:val>
                                            <p:strVal val="0-#ppt_w/2"/>
                                          </p:val>
                                        </p:tav>
                                        <p:tav tm="100000">
                                          <p:val>
                                            <p:strVal val="#ppt_x"/>
                                          </p:val>
                                        </p:tav>
                                      </p:tavLst>
                                    </p:anim>
                                    <p:anim calcmode="lin" valueType="num">
                                      <p:cBhvr additive="base">
                                        <p:cTn id="46" dur="500" fill="hold"/>
                                        <p:tgtEl>
                                          <p:spTgt spid="19"/>
                                        </p:tgtEl>
                                        <p:attrNameLst>
                                          <p:attrName>ppt_y</p:attrName>
                                        </p:attrNameLst>
                                      </p:cBhvr>
                                      <p:tavLst>
                                        <p:tav tm="0">
                                          <p:val>
                                            <p:strVal val="#ppt_y"/>
                                          </p:val>
                                        </p:tav>
                                        <p:tav tm="100000">
                                          <p:val>
                                            <p:strVal val="#ppt_y"/>
                                          </p:val>
                                        </p:tav>
                                      </p:tavLst>
                                    </p:anim>
                                  </p:childTnLst>
                                </p:cTn>
                              </p:par>
                              <p:par>
                                <p:cTn id="47" presetID="2" presetClass="entr" presetSubtype="8" fill="hold" nodeType="withEffect">
                                  <p:stCondLst>
                                    <p:cond delay="0"/>
                                  </p:stCondLst>
                                  <p:childTnLst>
                                    <p:set>
                                      <p:cBhvr>
                                        <p:cTn id="48" dur="1" fill="hold">
                                          <p:stCondLst>
                                            <p:cond delay="0"/>
                                          </p:stCondLst>
                                        </p:cTn>
                                        <p:tgtEl>
                                          <p:spTgt spid="25"/>
                                        </p:tgtEl>
                                        <p:attrNameLst>
                                          <p:attrName>style.visibility</p:attrName>
                                        </p:attrNameLst>
                                      </p:cBhvr>
                                      <p:to>
                                        <p:strVal val="visible"/>
                                      </p:to>
                                    </p:set>
                                    <p:anim calcmode="lin" valueType="num">
                                      <p:cBhvr additive="base">
                                        <p:cTn id="49" dur="500" fill="hold"/>
                                        <p:tgtEl>
                                          <p:spTgt spid="25"/>
                                        </p:tgtEl>
                                        <p:attrNameLst>
                                          <p:attrName>ppt_x</p:attrName>
                                        </p:attrNameLst>
                                      </p:cBhvr>
                                      <p:tavLst>
                                        <p:tav tm="0">
                                          <p:val>
                                            <p:strVal val="0-#ppt_w/2"/>
                                          </p:val>
                                        </p:tav>
                                        <p:tav tm="100000">
                                          <p:val>
                                            <p:strVal val="#ppt_x"/>
                                          </p:val>
                                        </p:tav>
                                      </p:tavLst>
                                    </p:anim>
                                    <p:anim calcmode="lin" valueType="num">
                                      <p:cBhvr additive="base">
                                        <p:cTn id="50" dur="500" fill="hold"/>
                                        <p:tgtEl>
                                          <p:spTgt spid="25"/>
                                        </p:tgtEl>
                                        <p:attrNameLst>
                                          <p:attrName>ppt_y</p:attrName>
                                        </p:attrNameLst>
                                      </p:cBhvr>
                                      <p:tavLst>
                                        <p:tav tm="0">
                                          <p:val>
                                            <p:strVal val="#ppt_y"/>
                                          </p:val>
                                        </p:tav>
                                        <p:tav tm="100000">
                                          <p:val>
                                            <p:strVal val="#ppt_y"/>
                                          </p:val>
                                        </p:tav>
                                      </p:tavLst>
                                    </p:anim>
                                  </p:childTnLst>
                                </p:cTn>
                              </p:par>
                              <p:par>
                                <p:cTn id="51" presetID="2" presetClass="entr" presetSubtype="8" fill="hold" grpId="0" nodeType="withEffect">
                                  <p:stCondLst>
                                    <p:cond delay="0"/>
                                  </p:stCondLst>
                                  <p:childTnLst>
                                    <p:set>
                                      <p:cBhvr>
                                        <p:cTn id="52" dur="1" fill="hold">
                                          <p:stCondLst>
                                            <p:cond delay="0"/>
                                          </p:stCondLst>
                                        </p:cTn>
                                        <p:tgtEl>
                                          <p:spTgt spid="2"/>
                                        </p:tgtEl>
                                        <p:attrNameLst>
                                          <p:attrName>style.visibility</p:attrName>
                                        </p:attrNameLst>
                                      </p:cBhvr>
                                      <p:to>
                                        <p:strVal val="visible"/>
                                      </p:to>
                                    </p:set>
                                    <p:anim calcmode="lin" valueType="num">
                                      <p:cBhvr additive="base">
                                        <p:cTn id="53" dur="500" fill="hold"/>
                                        <p:tgtEl>
                                          <p:spTgt spid="2"/>
                                        </p:tgtEl>
                                        <p:attrNameLst>
                                          <p:attrName>ppt_x</p:attrName>
                                        </p:attrNameLst>
                                      </p:cBhvr>
                                      <p:tavLst>
                                        <p:tav tm="0">
                                          <p:val>
                                            <p:strVal val="0-#ppt_w/2"/>
                                          </p:val>
                                        </p:tav>
                                        <p:tav tm="100000">
                                          <p:val>
                                            <p:strVal val="#ppt_x"/>
                                          </p:val>
                                        </p:tav>
                                      </p:tavLst>
                                    </p:anim>
                                    <p:anim calcmode="lin" valueType="num">
                                      <p:cBhvr additive="base">
                                        <p:cTn id="54" dur="500" fill="hold"/>
                                        <p:tgtEl>
                                          <p:spTgt spid="2"/>
                                        </p:tgtEl>
                                        <p:attrNameLst>
                                          <p:attrName>ppt_y</p:attrName>
                                        </p:attrNameLst>
                                      </p:cBhvr>
                                      <p:tavLst>
                                        <p:tav tm="0">
                                          <p:val>
                                            <p:strVal val="#ppt_y"/>
                                          </p:val>
                                        </p:tav>
                                        <p:tav tm="100000">
                                          <p:val>
                                            <p:strVal val="#ppt_y"/>
                                          </p:val>
                                        </p:tav>
                                      </p:tavLst>
                                    </p:anim>
                                  </p:childTnLst>
                                </p:cTn>
                              </p:par>
                              <p:par>
                                <p:cTn id="55" presetID="2" presetClass="entr" presetSubtype="8" fill="hold" nodeType="withEffect">
                                  <p:stCondLst>
                                    <p:cond delay="0"/>
                                  </p:stCondLst>
                                  <p:childTnLst>
                                    <p:set>
                                      <p:cBhvr>
                                        <p:cTn id="56" dur="1" fill="hold">
                                          <p:stCondLst>
                                            <p:cond delay="0"/>
                                          </p:stCondLst>
                                        </p:cTn>
                                        <p:tgtEl>
                                          <p:spTgt spid="44"/>
                                        </p:tgtEl>
                                        <p:attrNameLst>
                                          <p:attrName>style.visibility</p:attrName>
                                        </p:attrNameLst>
                                      </p:cBhvr>
                                      <p:to>
                                        <p:strVal val="visible"/>
                                      </p:to>
                                    </p:set>
                                    <p:anim calcmode="lin" valueType="num">
                                      <p:cBhvr additive="base">
                                        <p:cTn id="57" dur="500" fill="hold"/>
                                        <p:tgtEl>
                                          <p:spTgt spid="44"/>
                                        </p:tgtEl>
                                        <p:attrNameLst>
                                          <p:attrName>ppt_x</p:attrName>
                                        </p:attrNameLst>
                                      </p:cBhvr>
                                      <p:tavLst>
                                        <p:tav tm="0">
                                          <p:val>
                                            <p:strVal val="0-#ppt_w/2"/>
                                          </p:val>
                                        </p:tav>
                                        <p:tav tm="100000">
                                          <p:val>
                                            <p:strVal val="#ppt_x"/>
                                          </p:val>
                                        </p:tav>
                                      </p:tavLst>
                                    </p:anim>
                                    <p:anim calcmode="lin" valueType="num">
                                      <p:cBhvr additive="base">
                                        <p:cTn id="58" dur="500" fill="hold"/>
                                        <p:tgtEl>
                                          <p:spTgt spid="44"/>
                                        </p:tgtEl>
                                        <p:attrNameLst>
                                          <p:attrName>ppt_y</p:attrName>
                                        </p:attrNameLst>
                                      </p:cBhvr>
                                      <p:tavLst>
                                        <p:tav tm="0">
                                          <p:val>
                                            <p:strVal val="#ppt_y"/>
                                          </p:val>
                                        </p:tav>
                                        <p:tav tm="100000">
                                          <p:val>
                                            <p:strVal val="#ppt_y"/>
                                          </p:val>
                                        </p:tav>
                                      </p:tavLst>
                                    </p:anim>
                                  </p:childTnLst>
                                </p:cTn>
                              </p:par>
                              <p:par>
                                <p:cTn id="59" presetID="2" presetClass="entr" presetSubtype="8" fill="hold" nodeType="withEffect">
                                  <p:stCondLst>
                                    <p:cond delay="0"/>
                                  </p:stCondLst>
                                  <p:childTnLst>
                                    <p:set>
                                      <p:cBhvr>
                                        <p:cTn id="60" dur="1" fill="hold">
                                          <p:stCondLst>
                                            <p:cond delay="0"/>
                                          </p:stCondLst>
                                        </p:cTn>
                                        <p:tgtEl>
                                          <p:spTgt spid="46"/>
                                        </p:tgtEl>
                                        <p:attrNameLst>
                                          <p:attrName>style.visibility</p:attrName>
                                        </p:attrNameLst>
                                      </p:cBhvr>
                                      <p:to>
                                        <p:strVal val="visible"/>
                                      </p:to>
                                    </p:set>
                                    <p:anim calcmode="lin" valueType="num">
                                      <p:cBhvr additive="base">
                                        <p:cTn id="61" dur="500" fill="hold"/>
                                        <p:tgtEl>
                                          <p:spTgt spid="46"/>
                                        </p:tgtEl>
                                        <p:attrNameLst>
                                          <p:attrName>ppt_x</p:attrName>
                                        </p:attrNameLst>
                                      </p:cBhvr>
                                      <p:tavLst>
                                        <p:tav tm="0">
                                          <p:val>
                                            <p:strVal val="0-#ppt_w/2"/>
                                          </p:val>
                                        </p:tav>
                                        <p:tav tm="100000">
                                          <p:val>
                                            <p:strVal val="#ppt_x"/>
                                          </p:val>
                                        </p:tav>
                                      </p:tavLst>
                                    </p:anim>
                                    <p:anim calcmode="lin" valueType="num">
                                      <p:cBhvr additive="base">
                                        <p:cTn id="62" dur="500" fill="hold"/>
                                        <p:tgtEl>
                                          <p:spTgt spid="46"/>
                                        </p:tgtEl>
                                        <p:attrNameLst>
                                          <p:attrName>ppt_y</p:attrName>
                                        </p:attrNameLst>
                                      </p:cBhvr>
                                      <p:tavLst>
                                        <p:tav tm="0">
                                          <p:val>
                                            <p:strVal val="#ppt_y"/>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8" fill="hold" nodeType="clickEffect">
                                  <p:stCondLst>
                                    <p:cond delay="0"/>
                                  </p:stCondLst>
                                  <p:childTnLst>
                                    <p:set>
                                      <p:cBhvr>
                                        <p:cTn id="66" dur="1" fill="hold">
                                          <p:stCondLst>
                                            <p:cond delay="0"/>
                                          </p:stCondLst>
                                        </p:cTn>
                                        <p:tgtEl>
                                          <p:spTgt spid="47"/>
                                        </p:tgtEl>
                                        <p:attrNameLst>
                                          <p:attrName>style.visibility</p:attrName>
                                        </p:attrNameLst>
                                      </p:cBhvr>
                                      <p:to>
                                        <p:strVal val="visible"/>
                                      </p:to>
                                    </p:set>
                                    <p:anim calcmode="lin" valueType="num">
                                      <p:cBhvr additive="base">
                                        <p:cTn id="67" dur="500" fill="hold"/>
                                        <p:tgtEl>
                                          <p:spTgt spid="47"/>
                                        </p:tgtEl>
                                        <p:attrNameLst>
                                          <p:attrName>ppt_x</p:attrName>
                                        </p:attrNameLst>
                                      </p:cBhvr>
                                      <p:tavLst>
                                        <p:tav tm="0">
                                          <p:val>
                                            <p:strVal val="0-#ppt_w/2"/>
                                          </p:val>
                                        </p:tav>
                                        <p:tav tm="100000">
                                          <p:val>
                                            <p:strVal val="#ppt_x"/>
                                          </p:val>
                                        </p:tav>
                                      </p:tavLst>
                                    </p:anim>
                                    <p:anim calcmode="lin" valueType="num">
                                      <p:cBhvr additive="base">
                                        <p:cTn id="68" dur="500" fill="hold"/>
                                        <p:tgtEl>
                                          <p:spTgt spid="47"/>
                                        </p:tgtEl>
                                        <p:attrNameLst>
                                          <p:attrName>ppt_y</p:attrName>
                                        </p:attrNameLst>
                                      </p:cBhvr>
                                      <p:tavLst>
                                        <p:tav tm="0">
                                          <p:val>
                                            <p:strVal val="#ppt_y"/>
                                          </p:val>
                                        </p:tav>
                                        <p:tav tm="100000">
                                          <p:val>
                                            <p:strVal val="#ppt_y"/>
                                          </p:val>
                                        </p:tav>
                                      </p:tavLst>
                                    </p:anim>
                                  </p:childTnLst>
                                </p:cTn>
                              </p:par>
                              <p:par>
                                <p:cTn id="69" presetID="2" presetClass="entr" presetSubtype="8" fill="hold" nodeType="withEffect">
                                  <p:stCondLst>
                                    <p:cond delay="0"/>
                                  </p:stCondLst>
                                  <p:childTnLst>
                                    <p:set>
                                      <p:cBhvr>
                                        <p:cTn id="70" dur="1" fill="hold">
                                          <p:stCondLst>
                                            <p:cond delay="0"/>
                                          </p:stCondLst>
                                        </p:cTn>
                                        <p:tgtEl>
                                          <p:spTgt spid="45"/>
                                        </p:tgtEl>
                                        <p:attrNameLst>
                                          <p:attrName>style.visibility</p:attrName>
                                        </p:attrNameLst>
                                      </p:cBhvr>
                                      <p:to>
                                        <p:strVal val="visible"/>
                                      </p:to>
                                    </p:set>
                                    <p:anim calcmode="lin" valueType="num">
                                      <p:cBhvr additive="base">
                                        <p:cTn id="71" dur="500" fill="hold"/>
                                        <p:tgtEl>
                                          <p:spTgt spid="45"/>
                                        </p:tgtEl>
                                        <p:attrNameLst>
                                          <p:attrName>ppt_x</p:attrName>
                                        </p:attrNameLst>
                                      </p:cBhvr>
                                      <p:tavLst>
                                        <p:tav tm="0">
                                          <p:val>
                                            <p:strVal val="0-#ppt_w/2"/>
                                          </p:val>
                                        </p:tav>
                                        <p:tav tm="100000">
                                          <p:val>
                                            <p:strVal val="#ppt_x"/>
                                          </p:val>
                                        </p:tav>
                                      </p:tavLst>
                                    </p:anim>
                                    <p:anim calcmode="lin" valueType="num">
                                      <p:cBhvr additive="base">
                                        <p:cTn id="72" dur="500" fill="hold"/>
                                        <p:tgtEl>
                                          <p:spTgt spid="45"/>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27"/>
                                        </p:tgtEl>
                                        <p:attrNameLst>
                                          <p:attrName>style.visibility</p:attrName>
                                        </p:attrNameLst>
                                      </p:cBhvr>
                                      <p:to>
                                        <p:strVal val="visible"/>
                                      </p:to>
                                    </p:set>
                                    <p:anim calcmode="lin" valueType="num">
                                      <p:cBhvr additive="base">
                                        <p:cTn id="75" dur="500" fill="hold"/>
                                        <p:tgtEl>
                                          <p:spTgt spid="27"/>
                                        </p:tgtEl>
                                        <p:attrNameLst>
                                          <p:attrName>ppt_x</p:attrName>
                                        </p:attrNameLst>
                                      </p:cBhvr>
                                      <p:tavLst>
                                        <p:tav tm="0">
                                          <p:val>
                                            <p:strVal val="0-#ppt_w/2"/>
                                          </p:val>
                                        </p:tav>
                                        <p:tav tm="100000">
                                          <p:val>
                                            <p:strVal val="#ppt_x"/>
                                          </p:val>
                                        </p:tav>
                                      </p:tavLst>
                                    </p:anim>
                                    <p:anim calcmode="lin" valueType="num">
                                      <p:cBhvr additive="base">
                                        <p:cTn id="76" dur="500" fill="hold"/>
                                        <p:tgtEl>
                                          <p:spTgt spid="27"/>
                                        </p:tgtEl>
                                        <p:attrNameLst>
                                          <p:attrName>ppt_y</p:attrName>
                                        </p:attrNameLst>
                                      </p:cBhvr>
                                      <p:tavLst>
                                        <p:tav tm="0">
                                          <p:val>
                                            <p:strVal val="#ppt_y"/>
                                          </p:val>
                                        </p:tav>
                                        <p:tav tm="100000">
                                          <p:val>
                                            <p:strVal val="#ppt_y"/>
                                          </p:val>
                                        </p:tav>
                                      </p:tavLst>
                                    </p:anim>
                                  </p:childTnLst>
                                </p:cTn>
                              </p:par>
                              <p:par>
                                <p:cTn id="77" presetID="1" presetClass="exit" presetSubtype="0" fill="hold" nodeType="withEffect">
                                  <p:stCondLst>
                                    <p:cond delay="0"/>
                                  </p:stCondLst>
                                  <p:childTnLst>
                                    <p:set>
                                      <p:cBhvr>
                                        <p:cTn id="78" dur="1" fill="hold">
                                          <p:stCondLst>
                                            <p:cond delay="0"/>
                                          </p:stCondLst>
                                        </p:cTn>
                                        <p:tgtEl>
                                          <p:spTgt spid="34"/>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12"/>
                                        </p:tgtEl>
                                        <p:attrNameLst>
                                          <p:attrName>style.visibility</p:attrName>
                                        </p:attrNameLst>
                                      </p:cBhvr>
                                      <p:to>
                                        <p:strVal val="hidden"/>
                                      </p:to>
                                    </p:set>
                                  </p:childTnLst>
                                </p:cTn>
                              </p:par>
                              <p:par>
                                <p:cTn id="81" presetID="1" presetClass="exit" presetSubtype="0" fill="hold" nodeType="withEffect">
                                  <p:stCondLst>
                                    <p:cond delay="0"/>
                                  </p:stCondLst>
                                  <p:childTnLst>
                                    <p:set>
                                      <p:cBhvr>
                                        <p:cTn id="82" dur="1" fill="hold">
                                          <p:stCondLst>
                                            <p:cond delay="0"/>
                                          </p:stCondLst>
                                        </p:cTn>
                                        <p:tgtEl>
                                          <p:spTgt spid="47"/>
                                        </p:tgtEl>
                                        <p:attrNameLst>
                                          <p:attrName>style.visibility</p:attrName>
                                        </p:attrNameLst>
                                      </p:cBhvr>
                                      <p:to>
                                        <p:strVal val="hidden"/>
                                      </p:to>
                                    </p:set>
                                  </p:childTnLst>
                                </p:cTn>
                              </p:par>
                              <p:par>
                                <p:cTn id="83" presetID="1" presetClass="exit" presetSubtype="0" fill="hold" nodeType="withEffect">
                                  <p:stCondLst>
                                    <p:cond delay="0"/>
                                  </p:stCondLst>
                                  <p:childTnLst>
                                    <p:set>
                                      <p:cBhvr>
                                        <p:cTn id="84" dur="1" fill="hold">
                                          <p:stCondLst>
                                            <p:cond delay="0"/>
                                          </p:stCondLst>
                                        </p:cTn>
                                        <p:tgtEl>
                                          <p:spTgt spid="45"/>
                                        </p:tgtEl>
                                        <p:attrNameLst>
                                          <p:attrName>style.visibility</p:attrName>
                                        </p:attrNameLst>
                                      </p:cBhvr>
                                      <p:to>
                                        <p:strVal val="hidden"/>
                                      </p:to>
                                    </p:set>
                                  </p:childTnLst>
                                </p:cTn>
                              </p:par>
                              <p:par>
                                <p:cTn id="85" presetID="1" presetClass="exit" presetSubtype="0" fill="hold" grpId="1" nodeType="withEffect">
                                  <p:stCondLst>
                                    <p:cond delay="0"/>
                                  </p:stCondLst>
                                  <p:childTnLst>
                                    <p:set>
                                      <p:cBhvr>
                                        <p:cTn id="86" dur="1" fill="hold">
                                          <p:stCondLst>
                                            <p:cond delay="0"/>
                                          </p:stCondLst>
                                        </p:cTn>
                                        <p:tgtEl>
                                          <p:spTgt spid="27"/>
                                        </p:tgtEl>
                                        <p:attrNameLst>
                                          <p:attrName>style.visibility</p:attrName>
                                        </p:attrNameLst>
                                      </p:cBhvr>
                                      <p:to>
                                        <p:strVal val="hidden"/>
                                      </p:to>
                                    </p:set>
                                  </p:childTnLst>
                                </p:cTn>
                              </p:par>
                              <p:par>
                                <p:cTn id="87" presetID="1" presetClass="exit" presetSubtype="0" fill="hold" nodeType="withEffect">
                                  <p:stCondLst>
                                    <p:cond delay="0"/>
                                  </p:stCondLst>
                                  <p:childTnLst>
                                    <p:set>
                                      <p:cBhvr>
                                        <p:cTn id="88" dur="1" fill="hold">
                                          <p:stCondLst>
                                            <p:cond delay="0"/>
                                          </p:stCondLst>
                                        </p:cTn>
                                        <p:tgtEl>
                                          <p:spTgt spid="24"/>
                                        </p:tgtEl>
                                        <p:attrNameLst>
                                          <p:attrName>style.visibility</p:attrName>
                                        </p:attrNameLst>
                                      </p:cBhvr>
                                      <p:to>
                                        <p:strVal val="hidden"/>
                                      </p:to>
                                    </p:set>
                                  </p:childTnLst>
                                </p:cTn>
                              </p:par>
                              <p:par>
                                <p:cTn id="89" presetID="1" presetClass="exit" presetSubtype="0" fill="hold" nodeType="withEffect">
                                  <p:stCondLst>
                                    <p:cond delay="0"/>
                                  </p:stCondLst>
                                  <p:childTnLst>
                                    <p:set>
                                      <p:cBhvr>
                                        <p:cTn id="90" dur="1" fill="hold">
                                          <p:stCondLst>
                                            <p:cond delay="0"/>
                                          </p:stCondLst>
                                        </p:cTn>
                                        <p:tgtEl>
                                          <p:spTgt spid="4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12" grpId="1"/>
      <p:bldP spid="2" grpId="0"/>
      <p:bldP spid="27" grpId="0"/>
      <p:bldP spid="27" grpId="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uppe 3">
            <a:extLst>
              <a:ext uri="{FF2B5EF4-FFF2-40B4-BE49-F238E27FC236}">
                <a16:creationId xmlns:a16="http://schemas.microsoft.com/office/drawing/2014/main" id="{6195F17F-7C2D-88FF-2800-7F17EE43CC69}"/>
              </a:ext>
            </a:extLst>
          </p:cNvPr>
          <p:cNvGrpSpPr/>
          <p:nvPr/>
        </p:nvGrpSpPr>
        <p:grpSpPr>
          <a:xfrm>
            <a:off x="5552198" y="1149915"/>
            <a:ext cx="5967871" cy="4715606"/>
            <a:chOff x="5880402" y="1382053"/>
            <a:chExt cx="5967871" cy="4715606"/>
          </a:xfrm>
        </p:grpSpPr>
        <p:sp>
          <p:nvSpPr>
            <p:cNvPr id="3" name="Rektangel 2">
              <a:extLst>
                <a:ext uri="{FF2B5EF4-FFF2-40B4-BE49-F238E27FC236}">
                  <a16:creationId xmlns:a16="http://schemas.microsoft.com/office/drawing/2014/main" id="{A3624997-F1AF-70C4-9098-9DCE8B03A9A5}"/>
                </a:ext>
              </a:extLst>
            </p:cNvPr>
            <p:cNvSpPr/>
            <p:nvPr/>
          </p:nvSpPr>
          <p:spPr>
            <a:xfrm>
              <a:off x="5880402" y="1382053"/>
              <a:ext cx="5967871" cy="4715606"/>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b="1" dirty="0">
                <a:solidFill>
                  <a:srgbClr val="4409FF"/>
                </a:solidFill>
              </a:endParaRPr>
            </a:p>
          </p:txBody>
        </p:sp>
        <p:sp>
          <p:nvSpPr>
            <p:cNvPr id="2" name="TekstSylinder 1">
              <a:extLst>
                <a:ext uri="{FF2B5EF4-FFF2-40B4-BE49-F238E27FC236}">
                  <a16:creationId xmlns:a16="http://schemas.microsoft.com/office/drawing/2014/main" id="{7C89F1D1-F69D-3119-0100-3DF50D244659}"/>
                </a:ext>
              </a:extLst>
            </p:cNvPr>
            <p:cNvSpPr txBox="1"/>
            <p:nvPr/>
          </p:nvSpPr>
          <p:spPr>
            <a:xfrm>
              <a:off x="6341756" y="2510401"/>
              <a:ext cx="5045161" cy="2862322"/>
            </a:xfrm>
            <a:prstGeom prst="rect">
              <a:avLst/>
            </a:prstGeom>
            <a:noFill/>
          </p:spPr>
          <p:txBody>
            <a:bodyPr wrap="square" rtlCol="0">
              <a:spAutoFit/>
            </a:bodyPr>
            <a:lstStyle/>
            <a:p>
              <a:pPr algn="ctr"/>
              <a:r>
                <a:rPr lang="en-US" b="1" dirty="0">
                  <a:solidFill>
                    <a:srgbClr val="4409FF"/>
                  </a:solidFill>
                </a:rPr>
                <a:t>Why do I show this example when discussing AI and intelligence?</a:t>
              </a:r>
            </a:p>
            <a:p>
              <a:endParaRPr lang="en-US" dirty="0"/>
            </a:p>
            <a:p>
              <a:r>
                <a:rPr lang="en-US" dirty="0"/>
                <a:t>Because it is in the science domain, at the borders of knowledge, that the real battle between humans and AI will be, not whether Chatbots can take over routine tasks, like  summarizing text or finding patterns, but whether it will understand causality beyond correlations</a:t>
              </a:r>
            </a:p>
            <a:p>
              <a:endParaRPr lang="en-US" dirty="0"/>
            </a:p>
          </p:txBody>
        </p:sp>
      </p:grpSp>
      <p:sp>
        <p:nvSpPr>
          <p:cNvPr id="56" name="TekstSylinder 55">
            <a:extLst>
              <a:ext uri="{FF2B5EF4-FFF2-40B4-BE49-F238E27FC236}">
                <a16:creationId xmlns:a16="http://schemas.microsoft.com/office/drawing/2014/main" id="{EBCEA235-6AB4-C996-320A-B3126064BDEE}"/>
              </a:ext>
            </a:extLst>
          </p:cNvPr>
          <p:cNvSpPr txBox="1"/>
          <p:nvPr/>
        </p:nvSpPr>
        <p:spPr>
          <a:xfrm>
            <a:off x="1133287" y="2107334"/>
            <a:ext cx="3589443" cy="2800767"/>
          </a:xfrm>
          <a:prstGeom prst="rect">
            <a:avLst/>
          </a:prstGeom>
          <a:noFill/>
          <a:ln>
            <a:solidFill>
              <a:srgbClr val="4409FF"/>
            </a:solidFill>
          </a:ln>
        </p:spPr>
        <p:txBody>
          <a:bodyPr wrap="square" rtlCol="0">
            <a:spAutoFit/>
          </a:bodyPr>
          <a:lstStyle/>
          <a:p>
            <a:r>
              <a:rPr lang="en-US" sz="1600" dirty="0"/>
              <a:t>There is a sequence here, which we call science - From an empirical observation in rodents, that lead to a new  mechanism for Pavlovian conditioning, which lead to a new hypothesis of evolutionary constraints on learning, and that this could be how specific phobias were acquired, which was tested in humans for verifying the hypothesis, which contributed to novel approach to clinical treatment </a:t>
            </a:r>
            <a:endParaRPr lang="nb-NO" sz="1600" dirty="0"/>
          </a:p>
        </p:txBody>
      </p:sp>
    </p:spTree>
    <p:extLst>
      <p:ext uri="{BB962C8B-B14F-4D97-AF65-F5344CB8AC3E}">
        <p14:creationId xmlns:p14="http://schemas.microsoft.com/office/powerpoint/2010/main" val="1420442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0-#ppt_w/2"/>
                                          </p:val>
                                        </p:tav>
                                        <p:tav tm="100000">
                                          <p:val>
                                            <p:strVal val="#ppt_x"/>
                                          </p:val>
                                        </p:tav>
                                      </p:tavLst>
                                    </p:anim>
                                    <p:anim calcmode="lin" valueType="num">
                                      <p:cBhvr additive="base">
                                        <p:cTn id="8" dur="500" fill="hold"/>
                                        <p:tgtEl>
                                          <p:spTgt spid="5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kstSylinder 3">
            <a:extLst>
              <a:ext uri="{FF2B5EF4-FFF2-40B4-BE49-F238E27FC236}">
                <a16:creationId xmlns:a16="http://schemas.microsoft.com/office/drawing/2014/main" id="{CF051114-8F57-6337-952B-E8D41E538D50}"/>
              </a:ext>
            </a:extLst>
          </p:cNvPr>
          <p:cNvSpPr txBox="1"/>
          <p:nvPr/>
        </p:nvSpPr>
        <p:spPr>
          <a:xfrm>
            <a:off x="4171067" y="266091"/>
            <a:ext cx="4378574" cy="646331"/>
          </a:xfrm>
          <a:prstGeom prst="rect">
            <a:avLst/>
          </a:prstGeom>
          <a:noFill/>
        </p:spPr>
        <p:txBody>
          <a:bodyPr wrap="square" rtlCol="0">
            <a:spAutoFit/>
          </a:bodyPr>
          <a:lstStyle/>
          <a:p>
            <a:r>
              <a:rPr lang="en-US" sz="3600" b="1" dirty="0">
                <a:solidFill>
                  <a:srgbClr val="4409FF"/>
                </a:solidFill>
              </a:rPr>
              <a:t>So where are we?</a:t>
            </a:r>
            <a:endParaRPr lang="nb-NO" sz="3600" b="1" dirty="0">
              <a:solidFill>
                <a:srgbClr val="4409FF"/>
              </a:solidFill>
            </a:endParaRPr>
          </a:p>
        </p:txBody>
      </p:sp>
      <p:grpSp>
        <p:nvGrpSpPr>
          <p:cNvPr id="26" name="Gruppe 25">
            <a:extLst>
              <a:ext uri="{FF2B5EF4-FFF2-40B4-BE49-F238E27FC236}">
                <a16:creationId xmlns:a16="http://schemas.microsoft.com/office/drawing/2014/main" id="{6C62D43A-BAC1-EC1D-1A3A-80BAD8B264C3}"/>
              </a:ext>
            </a:extLst>
          </p:cNvPr>
          <p:cNvGrpSpPr/>
          <p:nvPr/>
        </p:nvGrpSpPr>
        <p:grpSpPr>
          <a:xfrm>
            <a:off x="2658068" y="1138795"/>
            <a:ext cx="7404569" cy="1434220"/>
            <a:chOff x="550899" y="5026943"/>
            <a:chExt cx="5923510" cy="1831057"/>
          </a:xfrm>
        </p:grpSpPr>
        <p:sp>
          <p:nvSpPr>
            <p:cNvPr id="18" name="Rektangel 17">
              <a:extLst>
                <a:ext uri="{FF2B5EF4-FFF2-40B4-BE49-F238E27FC236}">
                  <a16:creationId xmlns:a16="http://schemas.microsoft.com/office/drawing/2014/main" id="{BEFBAE0C-2E3B-50D2-95CA-789518102D0F}"/>
                </a:ext>
              </a:extLst>
            </p:cNvPr>
            <p:cNvSpPr/>
            <p:nvPr/>
          </p:nvSpPr>
          <p:spPr>
            <a:xfrm>
              <a:off x="550899" y="5026943"/>
              <a:ext cx="5923510" cy="1831057"/>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65113" indent="-265113"/>
              <a:endParaRPr lang="nb-NO" sz="2400" dirty="0">
                <a:solidFill>
                  <a:srgbClr val="4409FF"/>
                </a:solidFill>
              </a:endParaRPr>
            </a:p>
          </p:txBody>
        </p:sp>
        <p:sp>
          <p:nvSpPr>
            <p:cNvPr id="20" name="TekstSylinder 19">
              <a:extLst>
                <a:ext uri="{FF2B5EF4-FFF2-40B4-BE49-F238E27FC236}">
                  <a16:creationId xmlns:a16="http://schemas.microsoft.com/office/drawing/2014/main" id="{D2D22355-1643-B131-F97F-74D4F54EC3A2}"/>
                </a:ext>
              </a:extLst>
            </p:cNvPr>
            <p:cNvSpPr txBox="1"/>
            <p:nvPr/>
          </p:nvSpPr>
          <p:spPr>
            <a:xfrm>
              <a:off x="647092" y="5136019"/>
              <a:ext cx="5731124" cy="1569660"/>
            </a:xfrm>
            <a:prstGeom prst="rect">
              <a:avLst/>
            </a:prstGeom>
            <a:noFill/>
          </p:spPr>
          <p:txBody>
            <a:bodyPr wrap="square" rtlCol="0">
              <a:spAutoFit/>
            </a:bodyPr>
            <a:lstStyle/>
            <a:p>
              <a:r>
                <a:rPr lang="en-US" sz="2400" dirty="0">
                  <a:solidFill>
                    <a:srgbClr val="4409FF"/>
                  </a:solidFill>
                </a:rPr>
                <a:t>We don’t understand the brain, we don’t understand consciousness, and we are threatened by AI robots to be more conscious and intelligent than us…</a:t>
              </a:r>
            </a:p>
          </p:txBody>
        </p:sp>
      </p:grpSp>
      <p:grpSp>
        <p:nvGrpSpPr>
          <p:cNvPr id="31" name="Gruppe 30">
            <a:extLst>
              <a:ext uri="{FF2B5EF4-FFF2-40B4-BE49-F238E27FC236}">
                <a16:creationId xmlns:a16="http://schemas.microsoft.com/office/drawing/2014/main" id="{42890B69-6489-D50D-0226-57F631B3B1E0}"/>
              </a:ext>
            </a:extLst>
          </p:cNvPr>
          <p:cNvGrpSpPr/>
          <p:nvPr/>
        </p:nvGrpSpPr>
        <p:grpSpPr>
          <a:xfrm>
            <a:off x="3444948" y="3896713"/>
            <a:ext cx="2524773" cy="2163845"/>
            <a:chOff x="7063824" y="3448593"/>
            <a:chExt cx="1567963" cy="1305408"/>
          </a:xfrm>
        </p:grpSpPr>
        <p:pic>
          <p:nvPicPr>
            <p:cNvPr id="5" name="Bilde 4">
              <a:extLst>
                <a:ext uri="{FF2B5EF4-FFF2-40B4-BE49-F238E27FC236}">
                  <a16:creationId xmlns:a16="http://schemas.microsoft.com/office/drawing/2014/main" id="{8234E80F-E398-853F-D1CB-5B05C81F3B89}"/>
                </a:ext>
              </a:extLst>
            </p:cNvPr>
            <p:cNvPicPr>
              <a:picLocks noChangeAspect="1"/>
            </p:cNvPicPr>
            <p:nvPr/>
          </p:nvPicPr>
          <p:blipFill>
            <a:blip r:embed="rId2"/>
            <a:srcRect l="8876" t="11142" r="3237" b="7069"/>
            <a:stretch>
              <a:fillRect/>
            </a:stretch>
          </p:blipFill>
          <p:spPr>
            <a:xfrm>
              <a:off x="7063824" y="3448593"/>
              <a:ext cx="1567963" cy="1305408"/>
            </a:xfrm>
            <a:prstGeom prst="rect">
              <a:avLst/>
            </a:prstGeom>
          </p:spPr>
        </p:pic>
        <p:sp>
          <p:nvSpPr>
            <p:cNvPr id="15" name="TekstSylinder 14">
              <a:extLst>
                <a:ext uri="{FF2B5EF4-FFF2-40B4-BE49-F238E27FC236}">
                  <a16:creationId xmlns:a16="http://schemas.microsoft.com/office/drawing/2014/main" id="{F7F71D23-B9C7-F3C5-AE91-90532E68E77A}"/>
                </a:ext>
              </a:extLst>
            </p:cNvPr>
            <p:cNvSpPr txBox="1"/>
            <p:nvPr/>
          </p:nvSpPr>
          <p:spPr>
            <a:xfrm>
              <a:off x="7694214" y="3698811"/>
              <a:ext cx="457200" cy="780312"/>
            </a:xfrm>
            <a:prstGeom prst="rect">
              <a:avLst/>
            </a:prstGeom>
            <a:noFill/>
          </p:spPr>
          <p:txBody>
            <a:bodyPr wrap="square" rtlCol="0">
              <a:spAutoFit/>
            </a:bodyPr>
            <a:lstStyle/>
            <a:p>
              <a:r>
                <a:rPr lang="en-US" sz="8800" b="1" dirty="0">
                  <a:solidFill>
                    <a:schemeClr val="bg1"/>
                  </a:solidFill>
                </a:rPr>
                <a:t>?</a:t>
              </a:r>
              <a:endParaRPr lang="nb-NO" sz="8800" b="1" dirty="0">
                <a:solidFill>
                  <a:schemeClr val="bg1"/>
                </a:solidFill>
              </a:endParaRPr>
            </a:p>
          </p:txBody>
        </p:sp>
      </p:grpSp>
      <p:grpSp>
        <p:nvGrpSpPr>
          <p:cNvPr id="32" name="Gruppe 31">
            <a:extLst>
              <a:ext uri="{FF2B5EF4-FFF2-40B4-BE49-F238E27FC236}">
                <a16:creationId xmlns:a16="http://schemas.microsoft.com/office/drawing/2014/main" id="{A7B0B77B-E0C4-6BE6-6125-2B5CBA5D27A0}"/>
              </a:ext>
            </a:extLst>
          </p:cNvPr>
          <p:cNvGrpSpPr/>
          <p:nvPr/>
        </p:nvGrpSpPr>
        <p:grpSpPr>
          <a:xfrm>
            <a:off x="6201747" y="3896713"/>
            <a:ext cx="2347894" cy="2163845"/>
            <a:chOff x="8878532" y="3366269"/>
            <a:chExt cx="1720871" cy="1310835"/>
          </a:xfrm>
        </p:grpSpPr>
        <p:pic>
          <p:nvPicPr>
            <p:cNvPr id="13" name="Bilde 12">
              <a:extLst>
                <a:ext uri="{FF2B5EF4-FFF2-40B4-BE49-F238E27FC236}">
                  <a16:creationId xmlns:a16="http://schemas.microsoft.com/office/drawing/2014/main" id="{2B4AA1B8-75B4-FC3A-EC26-D45A7D23940A}"/>
                </a:ext>
              </a:extLst>
            </p:cNvPr>
            <p:cNvPicPr>
              <a:picLocks noChangeAspect="1"/>
            </p:cNvPicPr>
            <p:nvPr/>
          </p:nvPicPr>
          <p:blipFill>
            <a:blip r:embed="rId3"/>
            <a:srcRect r="2147"/>
            <a:stretch>
              <a:fillRect/>
            </a:stretch>
          </p:blipFill>
          <p:spPr>
            <a:xfrm>
              <a:off x="8878532" y="3366269"/>
              <a:ext cx="1720871" cy="1310835"/>
            </a:xfrm>
            <a:prstGeom prst="rect">
              <a:avLst/>
            </a:prstGeom>
          </p:spPr>
        </p:pic>
        <p:sp>
          <p:nvSpPr>
            <p:cNvPr id="17" name="TekstSylinder 16">
              <a:extLst>
                <a:ext uri="{FF2B5EF4-FFF2-40B4-BE49-F238E27FC236}">
                  <a16:creationId xmlns:a16="http://schemas.microsoft.com/office/drawing/2014/main" id="{7D00AEA6-3D38-88B6-BB61-714194D72F9F}"/>
                </a:ext>
              </a:extLst>
            </p:cNvPr>
            <p:cNvSpPr txBox="1"/>
            <p:nvPr/>
          </p:nvSpPr>
          <p:spPr>
            <a:xfrm>
              <a:off x="9489700" y="3572950"/>
              <a:ext cx="457200" cy="777123"/>
            </a:xfrm>
            <a:prstGeom prst="rect">
              <a:avLst/>
            </a:prstGeom>
            <a:noFill/>
          </p:spPr>
          <p:txBody>
            <a:bodyPr wrap="square" rtlCol="0">
              <a:spAutoFit/>
            </a:bodyPr>
            <a:lstStyle/>
            <a:p>
              <a:r>
                <a:rPr lang="en-US" sz="8800" b="1" dirty="0">
                  <a:solidFill>
                    <a:schemeClr val="bg1"/>
                  </a:solidFill>
                </a:rPr>
                <a:t>?</a:t>
              </a:r>
              <a:endParaRPr lang="nb-NO" sz="8800" b="1" dirty="0">
                <a:solidFill>
                  <a:schemeClr val="bg1"/>
                </a:solidFill>
              </a:endParaRPr>
            </a:p>
          </p:txBody>
        </p:sp>
      </p:grpSp>
      <p:grpSp>
        <p:nvGrpSpPr>
          <p:cNvPr id="7" name="Gruppe 6">
            <a:extLst>
              <a:ext uri="{FF2B5EF4-FFF2-40B4-BE49-F238E27FC236}">
                <a16:creationId xmlns:a16="http://schemas.microsoft.com/office/drawing/2014/main" id="{170059CE-72CE-22B4-12B2-5735590F70CD}"/>
              </a:ext>
            </a:extLst>
          </p:cNvPr>
          <p:cNvGrpSpPr/>
          <p:nvPr/>
        </p:nvGrpSpPr>
        <p:grpSpPr>
          <a:xfrm>
            <a:off x="2278629" y="2799388"/>
            <a:ext cx="8163449" cy="887871"/>
            <a:chOff x="2278629" y="2799388"/>
            <a:chExt cx="8163449" cy="887871"/>
          </a:xfrm>
        </p:grpSpPr>
        <p:sp>
          <p:nvSpPr>
            <p:cNvPr id="2" name="TekstSylinder 1">
              <a:extLst>
                <a:ext uri="{FF2B5EF4-FFF2-40B4-BE49-F238E27FC236}">
                  <a16:creationId xmlns:a16="http://schemas.microsoft.com/office/drawing/2014/main" id="{B28A1933-B263-11C7-E14B-AB435A844A8B}"/>
                </a:ext>
              </a:extLst>
            </p:cNvPr>
            <p:cNvSpPr txBox="1"/>
            <p:nvPr/>
          </p:nvSpPr>
          <p:spPr>
            <a:xfrm>
              <a:off x="2278629" y="2799388"/>
              <a:ext cx="8163449" cy="830997"/>
            </a:xfrm>
            <a:prstGeom prst="rect">
              <a:avLst/>
            </a:prstGeom>
            <a:noFill/>
          </p:spPr>
          <p:txBody>
            <a:bodyPr wrap="square" rtlCol="0">
              <a:spAutoFit/>
            </a:bodyPr>
            <a:lstStyle/>
            <a:p>
              <a:pPr marL="265113" indent="-265113"/>
              <a:r>
                <a:rPr lang="en-US" sz="2400" b="1" dirty="0">
                  <a:solidFill>
                    <a:srgbClr val="4409FF"/>
                  </a:solidFill>
                </a:rPr>
                <a:t>So, I guess the only thing we can do is to remember Monty Python and   </a:t>
              </a:r>
              <a:r>
                <a:rPr lang="en-US" sz="2400" b="1" i="1" dirty="0"/>
                <a:t>“always look at the bright side of life….”</a:t>
              </a:r>
              <a:endParaRPr lang="nb-NO" sz="2400" b="1" i="1" dirty="0"/>
            </a:p>
          </p:txBody>
        </p:sp>
        <p:pic>
          <p:nvPicPr>
            <p:cNvPr id="3" name="Bilde 2">
              <a:extLst>
                <a:ext uri="{FF2B5EF4-FFF2-40B4-BE49-F238E27FC236}">
                  <a16:creationId xmlns:a16="http://schemas.microsoft.com/office/drawing/2014/main" id="{0877EC0A-B606-32EF-62E9-D7B103962D81}"/>
                </a:ext>
              </a:extLst>
            </p:cNvPr>
            <p:cNvPicPr>
              <a:picLocks noChangeAspect="1"/>
            </p:cNvPicPr>
            <p:nvPr/>
          </p:nvPicPr>
          <p:blipFill>
            <a:blip r:embed="rId4"/>
            <a:stretch>
              <a:fillRect/>
            </a:stretch>
          </p:blipFill>
          <p:spPr>
            <a:xfrm>
              <a:off x="4173981" y="3168764"/>
              <a:ext cx="236173" cy="235470"/>
            </a:xfrm>
            <a:prstGeom prst="rect">
              <a:avLst/>
            </a:prstGeom>
          </p:spPr>
        </p:pic>
        <p:pic>
          <p:nvPicPr>
            <p:cNvPr id="6" name="Bilde 5">
              <a:extLst>
                <a:ext uri="{FF2B5EF4-FFF2-40B4-BE49-F238E27FC236}">
                  <a16:creationId xmlns:a16="http://schemas.microsoft.com/office/drawing/2014/main" id="{6D21711F-A3AE-DBB5-CF7D-83EDF4C6247D}"/>
                </a:ext>
              </a:extLst>
            </p:cNvPr>
            <p:cNvPicPr>
              <a:picLocks noChangeAspect="1"/>
            </p:cNvPicPr>
            <p:nvPr/>
          </p:nvPicPr>
          <p:blipFill>
            <a:blip r:embed="rId4"/>
            <a:stretch>
              <a:fillRect/>
            </a:stretch>
          </p:blipFill>
          <p:spPr>
            <a:xfrm>
              <a:off x="9753395" y="3451789"/>
              <a:ext cx="236173" cy="235470"/>
            </a:xfrm>
            <a:prstGeom prst="rect">
              <a:avLst/>
            </a:prstGeom>
          </p:spPr>
        </p:pic>
      </p:grpSp>
    </p:spTree>
    <p:extLst>
      <p:ext uri="{BB962C8B-B14F-4D97-AF65-F5344CB8AC3E}">
        <p14:creationId xmlns:p14="http://schemas.microsoft.com/office/powerpoint/2010/main" val="237008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0-#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31"/>
                                        </p:tgtEl>
                                        <p:attrNameLst>
                                          <p:attrName>style.visibility</p:attrName>
                                        </p:attrNameLst>
                                      </p:cBhvr>
                                      <p:to>
                                        <p:strVal val="visible"/>
                                      </p:to>
                                    </p:set>
                                    <p:anim calcmode="lin" valueType="num">
                                      <p:cBhvr additive="base">
                                        <p:cTn id="11" dur="500" fill="hold"/>
                                        <p:tgtEl>
                                          <p:spTgt spid="31"/>
                                        </p:tgtEl>
                                        <p:attrNameLst>
                                          <p:attrName>ppt_x</p:attrName>
                                        </p:attrNameLst>
                                      </p:cBhvr>
                                      <p:tavLst>
                                        <p:tav tm="0">
                                          <p:val>
                                            <p:strVal val="0-#ppt_w/2"/>
                                          </p:val>
                                        </p:tav>
                                        <p:tav tm="100000">
                                          <p:val>
                                            <p:strVal val="#ppt_x"/>
                                          </p:val>
                                        </p:tav>
                                      </p:tavLst>
                                    </p:anim>
                                    <p:anim calcmode="lin" valueType="num">
                                      <p:cBhvr additive="base">
                                        <p:cTn id="12" dur="500" fill="hold"/>
                                        <p:tgtEl>
                                          <p:spTgt spid="31"/>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additive="base">
                                        <p:cTn id="15" dur="500" fill="hold"/>
                                        <p:tgtEl>
                                          <p:spTgt spid="32"/>
                                        </p:tgtEl>
                                        <p:attrNameLst>
                                          <p:attrName>ppt_x</p:attrName>
                                        </p:attrNameLst>
                                      </p:cBhvr>
                                      <p:tavLst>
                                        <p:tav tm="0">
                                          <p:val>
                                            <p:strVal val="0-#ppt_w/2"/>
                                          </p:val>
                                        </p:tav>
                                        <p:tav tm="100000">
                                          <p:val>
                                            <p:strVal val="#ppt_x"/>
                                          </p:val>
                                        </p:tav>
                                      </p:tavLst>
                                    </p:anim>
                                    <p:anim calcmode="lin" valueType="num">
                                      <p:cBhvr additive="base">
                                        <p:cTn id="16" dur="500" fill="hold"/>
                                        <p:tgtEl>
                                          <p:spTgt spid="32"/>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0-#ppt_w/2"/>
                                          </p:val>
                                        </p:tav>
                                        <p:tav tm="100000">
                                          <p:val>
                                            <p:strVal val="#ppt_x"/>
                                          </p:val>
                                        </p:tav>
                                      </p:tavLst>
                                    </p:anim>
                                    <p:anim calcmode="lin" valueType="num">
                                      <p:cBhvr additive="base">
                                        <p:cTn id="22"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kstSylinder 1">
            <a:extLst>
              <a:ext uri="{FF2B5EF4-FFF2-40B4-BE49-F238E27FC236}">
                <a16:creationId xmlns:a16="http://schemas.microsoft.com/office/drawing/2014/main" id="{5349B011-16AF-8BAC-DC71-B3A6E8820991}"/>
              </a:ext>
            </a:extLst>
          </p:cNvPr>
          <p:cNvSpPr txBox="1"/>
          <p:nvPr/>
        </p:nvSpPr>
        <p:spPr>
          <a:xfrm>
            <a:off x="3450771" y="2535880"/>
            <a:ext cx="5290458" cy="1569660"/>
          </a:xfrm>
          <a:prstGeom prst="rect">
            <a:avLst/>
          </a:prstGeom>
          <a:noFill/>
        </p:spPr>
        <p:txBody>
          <a:bodyPr wrap="square" rtlCol="0">
            <a:spAutoFit/>
          </a:bodyPr>
          <a:lstStyle/>
          <a:p>
            <a:r>
              <a:rPr lang="en-US" sz="9600" b="1" dirty="0">
                <a:solidFill>
                  <a:srgbClr val="5F5739"/>
                </a:solidFill>
              </a:rPr>
              <a:t>The END</a:t>
            </a:r>
            <a:endParaRPr lang="nb-NO" sz="9600" b="1" dirty="0">
              <a:solidFill>
                <a:srgbClr val="5F5739"/>
              </a:solidFill>
            </a:endParaRPr>
          </a:p>
        </p:txBody>
      </p:sp>
    </p:spTree>
    <p:extLst>
      <p:ext uri="{BB962C8B-B14F-4D97-AF65-F5344CB8AC3E}">
        <p14:creationId xmlns:p14="http://schemas.microsoft.com/office/powerpoint/2010/main" val="25866017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ktangel 11">
            <a:extLst>
              <a:ext uri="{FF2B5EF4-FFF2-40B4-BE49-F238E27FC236}">
                <a16:creationId xmlns:a16="http://schemas.microsoft.com/office/drawing/2014/main" id="{A398BDFC-CAC2-A401-2490-D7A61E05DB91}"/>
              </a:ext>
            </a:extLst>
          </p:cNvPr>
          <p:cNvSpPr/>
          <p:nvPr/>
        </p:nvSpPr>
        <p:spPr>
          <a:xfrm>
            <a:off x="1033928" y="1281047"/>
            <a:ext cx="10527344" cy="5085314"/>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dirty="0"/>
          </a:p>
        </p:txBody>
      </p:sp>
      <p:sp>
        <p:nvSpPr>
          <p:cNvPr id="5" name="TekstSylinder 4">
            <a:extLst>
              <a:ext uri="{FF2B5EF4-FFF2-40B4-BE49-F238E27FC236}">
                <a16:creationId xmlns:a16="http://schemas.microsoft.com/office/drawing/2014/main" id="{EC81B600-87B6-D8C9-D400-E77E3E50D4C2}"/>
              </a:ext>
            </a:extLst>
          </p:cNvPr>
          <p:cNvSpPr txBox="1"/>
          <p:nvPr/>
        </p:nvSpPr>
        <p:spPr>
          <a:xfrm>
            <a:off x="4240305" y="1628507"/>
            <a:ext cx="6774750" cy="1077218"/>
          </a:xfrm>
          <a:prstGeom prst="rect">
            <a:avLst/>
          </a:prstGeom>
          <a:noFill/>
        </p:spPr>
        <p:txBody>
          <a:bodyPr wrap="square">
            <a:spAutoFit/>
          </a:bodyPr>
          <a:lstStyle/>
          <a:p>
            <a:r>
              <a:rPr lang="en-US" sz="1600" b="0" i="0" dirty="0">
                <a:solidFill>
                  <a:srgbClr val="001D35"/>
                </a:solidFill>
                <a:effectLst/>
                <a:latin typeface="Google Sans"/>
              </a:rPr>
              <a:t>The essence of Kant's das Ding-an-</a:t>
            </a:r>
            <a:r>
              <a:rPr lang="en-US" sz="1600" b="0" i="0" dirty="0" err="1">
                <a:solidFill>
                  <a:srgbClr val="001D35"/>
                </a:solidFill>
                <a:effectLst/>
                <a:latin typeface="Google Sans"/>
              </a:rPr>
              <a:t>sich</a:t>
            </a:r>
            <a:r>
              <a:rPr lang="en-US" sz="1600" b="0" i="0" dirty="0">
                <a:solidFill>
                  <a:srgbClr val="001D35"/>
                </a:solidFill>
                <a:effectLst/>
                <a:latin typeface="Google Sans"/>
              </a:rPr>
              <a:t> (thing-in-itself) is that it is the ultimate reality of objects as they exist independently of human perception, a reality that is inherently unknowable to our senses and reason, cf. the Copenhagen explanation of quantum mechanics.</a:t>
            </a:r>
            <a:endParaRPr lang="nb-NO" sz="1600" dirty="0"/>
          </a:p>
        </p:txBody>
      </p:sp>
      <p:sp>
        <p:nvSpPr>
          <p:cNvPr id="2" name="TekstSylinder 1">
            <a:extLst>
              <a:ext uri="{FF2B5EF4-FFF2-40B4-BE49-F238E27FC236}">
                <a16:creationId xmlns:a16="http://schemas.microsoft.com/office/drawing/2014/main" id="{A3AB9226-B8E0-7EFE-67AD-496DE402FFD9}"/>
              </a:ext>
            </a:extLst>
          </p:cNvPr>
          <p:cNvSpPr txBox="1"/>
          <p:nvPr/>
        </p:nvSpPr>
        <p:spPr>
          <a:xfrm>
            <a:off x="4320660" y="2898159"/>
            <a:ext cx="6483783" cy="1323439"/>
          </a:xfrm>
          <a:prstGeom prst="rect">
            <a:avLst/>
          </a:prstGeom>
          <a:noFill/>
          <a:ln>
            <a:solidFill>
              <a:schemeClr val="tx1"/>
            </a:solidFill>
          </a:ln>
        </p:spPr>
        <p:txBody>
          <a:bodyPr wrap="square" rtlCol="0">
            <a:spAutoFit/>
          </a:bodyPr>
          <a:lstStyle/>
          <a:p>
            <a:r>
              <a:rPr lang="en-US" sz="1600" i="1" dirty="0">
                <a:solidFill>
                  <a:srgbClr val="4409FF"/>
                </a:solidFill>
              </a:rPr>
              <a:t>As there is an “objective core” to reality in Kantian terms, I proposes that there is a corresponding “subjective core” to consciousness in Cartesian terms, a phenomenological agency that may be inherently unknowable, as we define and understand rational knowledge, this I will call “The Super-hard Problem of Consciousness”  </a:t>
            </a:r>
            <a:endParaRPr lang="nb-NO" sz="1600" i="1" dirty="0">
              <a:solidFill>
                <a:srgbClr val="4409FF"/>
              </a:solidFill>
            </a:endParaRPr>
          </a:p>
        </p:txBody>
      </p:sp>
      <p:sp>
        <p:nvSpPr>
          <p:cNvPr id="3" name="TekstSylinder 2">
            <a:extLst>
              <a:ext uri="{FF2B5EF4-FFF2-40B4-BE49-F238E27FC236}">
                <a16:creationId xmlns:a16="http://schemas.microsoft.com/office/drawing/2014/main" id="{CFA60D8A-1300-6ABE-E7F3-2CEA6D66D09A}"/>
              </a:ext>
            </a:extLst>
          </p:cNvPr>
          <p:cNvSpPr txBox="1"/>
          <p:nvPr/>
        </p:nvSpPr>
        <p:spPr>
          <a:xfrm>
            <a:off x="2871481" y="4555209"/>
            <a:ext cx="8430722" cy="523220"/>
          </a:xfrm>
          <a:prstGeom prst="rect">
            <a:avLst/>
          </a:prstGeom>
          <a:noFill/>
          <a:ln>
            <a:noFill/>
          </a:ln>
        </p:spPr>
        <p:txBody>
          <a:bodyPr wrap="square" rtlCol="0">
            <a:spAutoFit/>
          </a:bodyPr>
          <a:lstStyle/>
          <a:p>
            <a:r>
              <a:rPr lang="en-US" sz="1400" b="1" dirty="0">
                <a:solidFill>
                  <a:srgbClr val="4409FF"/>
                </a:solidFill>
              </a:rPr>
              <a:t>Weird consequence?</a:t>
            </a:r>
            <a:r>
              <a:rPr lang="en-US" sz="1400" dirty="0"/>
              <a:t> If consciousness has a core of subjectivity only known to myself, is it then, </a:t>
            </a:r>
            <a:r>
              <a:rPr lang="en-US" sz="1400" dirty="0" err="1"/>
              <a:t>stricte</a:t>
            </a:r>
            <a:r>
              <a:rPr lang="en-US" sz="1400" dirty="0"/>
              <a:t> dictum, possible to know if others have consciousness? I can only infer (guess) that others are conscious?</a:t>
            </a:r>
          </a:p>
        </p:txBody>
      </p:sp>
      <p:sp>
        <p:nvSpPr>
          <p:cNvPr id="11" name="TekstSylinder 10">
            <a:extLst>
              <a:ext uri="{FF2B5EF4-FFF2-40B4-BE49-F238E27FC236}">
                <a16:creationId xmlns:a16="http://schemas.microsoft.com/office/drawing/2014/main" id="{83E141F6-CAE4-908E-CF44-ACE9A13C9747}"/>
              </a:ext>
            </a:extLst>
          </p:cNvPr>
          <p:cNvSpPr txBox="1"/>
          <p:nvPr/>
        </p:nvSpPr>
        <p:spPr>
          <a:xfrm>
            <a:off x="2923519" y="491639"/>
            <a:ext cx="6802804" cy="461665"/>
          </a:xfrm>
          <a:prstGeom prst="rect">
            <a:avLst/>
          </a:prstGeom>
          <a:noFill/>
        </p:spPr>
        <p:txBody>
          <a:bodyPr wrap="square" rtlCol="0">
            <a:spAutoFit/>
          </a:bodyPr>
          <a:lstStyle/>
          <a:p>
            <a:r>
              <a:rPr lang="en-US" sz="2400" b="1" dirty="0">
                <a:solidFill>
                  <a:srgbClr val="4409FF"/>
                </a:solidFill>
              </a:rPr>
              <a:t>1. What is Consciousness – Attempt #201 </a:t>
            </a:r>
            <a:endParaRPr lang="nb-NO" sz="2400" b="1" dirty="0">
              <a:solidFill>
                <a:srgbClr val="4409FF"/>
              </a:solidFill>
            </a:endParaRPr>
          </a:p>
        </p:txBody>
      </p:sp>
      <p:sp>
        <p:nvSpPr>
          <p:cNvPr id="13" name="TekstSylinder 12">
            <a:extLst>
              <a:ext uri="{FF2B5EF4-FFF2-40B4-BE49-F238E27FC236}">
                <a16:creationId xmlns:a16="http://schemas.microsoft.com/office/drawing/2014/main" id="{02E185C8-545A-7B11-BD5C-DB33D316A3E6}"/>
              </a:ext>
            </a:extLst>
          </p:cNvPr>
          <p:cNvSpPr txBox="1"/>
          <p:nvPr/>
        </p:nvSpPr>
        <p:spPr>
          <a:xfrm>
            <a:off x="2871481" y="5207621"/>
            <a:ext cx="8866903" cy="738664"/>
          </a:xfrm>
          <a:prstGeom prst="rect">
            <a:avLst/>
          </a:prstGeom>
          <a:noFill/>
        </p:spPr>
        <p:txBody>
          <a:bodyPr wrap="square" rtlCol="0">
            <a:spAutoFit/>
          </a:bodyPr>
          <a:lstStyle/>
          <a:p>
            <a:r>
              <a:rPr lang="en-US" sz="1400" b="1" dirty="0">
                <a:solidFill>
                  <a:srgbClr val="4409FF"/>
                </a:solidFill>
              </a:rPr>
              <a:t>Weirder Implication?</a:t>
            </a:r>
            <a:r>
              <a:rPr lang="en-US" sz="1400" dirty="0">
                <a:solidFill>
                  <a:srgbClr val="4409FF"/>
                </a:solidFill>
              </a:rPr>
              <a:t> </a:t>
            </a:r>
            <a:r>
              <a:rPr lang="en-US" sz="1400" dirty="0"/>
              <a:t>Since we ourselves are the target for consciousness research, this will make it difficult, perhaps impossible (?), to achieve a full understanding of consciousness (das-Ding-an-</a:t>
            </a:r>
            <a:r>
              <a:rPr lang="en-US" sz="1400" dirty="0" err="1"/>
              <a:t>Sich</a:t>
            </a:r>
            <a:r>
              <a:rPr lang="en-US" sz="1400" dirty="0"/>
              <a:t>), since a system cannot explain itself; Explanans &gt; Explanandum</a:t>
            </a:r>
            <a:endParaRPr lang="nb-NO" sz="1400" dirty="0"/>
          </a:p>
        </p:txBody>
      </p:sp>
      <p:grpSp>
        <p:nvGrpSpPr>
          <p:cNvPr id="16" name="Gruppe 15">
            <a:extLst>
              <a:ext uri="{FF2B5EF4-FFF2-40B4-BE49-F238E27FC236}">
                <a16:creationId xmlns:a16="http://schemas.microsoft.com/office/drawing/2014/main" id="{43B72FF1-DEBB-1308-33DE-8877086FF5A1}"/>
              </a:ext>
            </a:extLst>
          </p:cNvPr>
          <p:cNvGrpSpPr/>
          <p:nvPr/>
        </p:nvGrpSpPr>
        <p:grpSpPr>
          <a:xfrm>
            <a:off x="1337150" y="2781590"/>
            <a:ext cx="1702667" cy="1609747"/>
            <a:chOff x="9607609" y="1080648"/>
            <a:chExt cx="1702667" cy="1609747"/>
          </a:xfrm>
        </p:grpSpPr>
        <p:grpSp>
          <p:nvGrpSpPr>
            <p:cNvPr id="4" name="Gruppe 3">
              <a:extLst>
                <a:ext uri="{FF2B5EF4-FFF2-40B4-BE49-F238E27FC236}">
                  <a16:creationId xmlns:a16="http://schemas.microsoft.com/office/drawing/2014/main" id="{2145BEB5-EF82-E629-57EC-9C3A80CEED63}"/>
                </a:ext>
              </a:extLst>
            </p:cNvPr>
            <p:cNvGrpSpPr/>
            <p:nvPr/>
          </p:nvGrpSpPr>
          <p:grpSpPr>
            <a:xfrm>
              <a:off x="9658015" y="1100241"/>
              <a:ext cx="1652261" cy="1556946"/>
              <a:chOff x="6107499" y="685799"/>
              <a:chExt cx="5410204" cy="5486400"/>
            </a:xfrm>
          </p:grpSpPr>
          <p:pic>
            <p:nvPicPr>
              <p:cNvPr id="6" name="Bilde 5">
                <a:extLst>
                  <a:ext uri="{FF2B5EF4-FFF2-40B4-BE49-F238E27FC236}">
                    <a16:creationId xmlns:a16="http://schemas.microsoft.com/office/drawing/2014/main" id="{AE58C8EB-8EA5-6F36-2F81-742713E56ED1}"/>
                  </a:ext>
                </a:extLst>
              </p:cNvPr>
              <p:cNvPicPr>
                <a:picLocks noChangeAspect="1"/>
              </p:cNvPicPr>
              <p:nvPr/>
            </p:nvPicPr>
            <p:blipFill>
              <a:blip r:embed="rId3"/>
              <a:srcRect t="1711" r="-2" b="5011"/>
              <a:stretch>
                <a:fillRect/>
              </a:stretch>
            </p:blipFill>
            <p:spPr>
              <a:xfrm>
                <a:off x="6107503" y="685799"/>
                <a:ext cx="5410200" cy="5486400"/>
              </a:xfrm>
              <a:prstGeom prst="rect">
                <a:avLst/>
              </a:prstGeom>
            </p:spPr>
          </p:pic>
          <p:pic>
            <p:nvPicPr>
              <p:cNvPr id="7" name="Bilde 6">
                <a:extLst>
                  <a:ext uri="{FF2B5EF4-FFF2-40B4-BE49-F238E27FC236}">
                    <a16:creationId xmlns:a16="http://schemas.microsoft.com/office/drawing/2014/main" id="{C5951D90-0724-8082-7D5A-20D35F7106E0}"/>
                  </a:ext>
                </a:extLst>
              </p:cNvPr>
              <p:cNvPicPr>
                <a:picLocks noChangeAspect="1"/>
              </p:cNvPicPr>
              <p:nvPr/>
            </p:nvPicPr>
            <p:blipFill>
              <a:blip r:embed="rId4"/>
              <a:stretch>
                <a:fillRect/>
              </a:stretch>
            </p:blipFill>
            <p:spPr>
              <a:xfrm>
                <a:off x="6107499" y="3941380"/>
                <a:ext cx="1949288" cy="2134604"/>
              </a:xfrm>
              <a:prstGeom prst="rect">
                <a:avLst/>
              </a:prstGeom>
            </p:spPr>
          </p:pic>
        </p:grpSp>
        <p:sp>
          <p:nvSpPr>
            <p:cNvPr id="14" name="TekstSylinder 13">
              <a:extLst>
                <a:ext uri="{FF2B5EF4-FFF2-40B4-BE49-F238E27FC236}">
                  <a16:creationId xmlns:a16="http://schemas.microsoft.com/office/drawing/2014/main" id="{58D3994A-244F-9753-E100-CDD9737EBCC7}"/>
                </a:ext>
              </a:extLst>
            </p:cNvPr>
            <p:cNvSpPr txBox="1"/>
            <p:nvPr/>
          </p:nvSpPr>
          <p:spPr>
            <a:xfrm>
              <a:off x="9607609" y="1080648"/>
              <a:ext cx="920930" cy="276999"/>
            </a:xfrm>
            <a:prstGeom prst="rect">
              <a:avLst/>
            </a:prstGeom>
            <a:noFill/>
          </p:spPr>
          <p:txBody>
            <a:bodyPr wrap="square" rtlCol="0">
              <a:spAutoFit/>
            </a:bodyPr>
            <a:lstStyle/>
            <a:p>
              <a:r>
                <a:rPr lang="en-US" sz="600" dirty="0">
                  <a:solidFill>
                    <a:schemeClr val="bg1"/>
                  </a:solidFill>
                </a:rPr>
                <a:t>Immanuel Kant</a:t>
              </a:r>
            </a:p>
            <a:p>
              <a:r>
                <a:rPr lang="en-US" sz="600" dirty="0">
                  <a:solidFill>
                    <a:schemeClr val="bg1"/>
                  </a:solidFill>
                </a:rPr>
                <a:t>1724-1804</a:t>
              </a:r>
              <a:endParaRPr lang="nb-NO" sz="600" dirty="0">
                <a:solidFill>
                  <a:schemeClr val="bg1"/>
                </a:solidFill>
              </a:endParaRPr>
            </a:p>
          </p:txBody>
        </p:sp>
        <p:sp>
          <p:nvSpPr>
            <p:cNvPr id="15" name="TekstSylinder 14">
              <a:extLst>
                <a:ext uri="{FF2B5EF4-FFF2-40B4-BE49-F238E27FC236}">
                  <a16:creationId xmlns:a16="http://schemas.microsoft.com/office/drawing/2014/main" id="{5F985F58-265F-64FE-9499-45C0E3D62935}"/>
                </a:ext>
              </a:extLst>
            </p:cNvPr>
            <p:cNvSpPr txBox="1"/>
            <p:nvPr/>
          </p:nvSpPr>
          <p:spPr>
            <a:xfrm>
              <a:off x="10099266" y="2444174"/>
              <a:ext cx="919789" cy="246221"/>
            </a:xfrm>
            <a:prstGeom prst="rect">
              <a:avLst/>
            </a:prstGeom>
            <a:noFill/>
          </p:spPr>
          <p:txBody>
            <a:bodyPr wrap="square" rtlCol="0">
              <a:spAutoFit/>
            </a:bodyPr>
            <a:lstStyle/>
            <a:p>
              <a:r>
                <a:rPr lang="en-US" sz="500" dirty="0">
                  <a:solidFill>
                    <a:schemeClr val="bg1"/>
                  </a:solidFill>
                </a:rPr>
                <a:t>David Chalmers</a:t>
              </a:r>
            </a:p>
            <a:p>
              <a:r>
                <a:rPr lang="en-US" sz="500" dirty="0">
                  <a:solidFill>
                    <a:schemeClr val="bg1"/>
                  </a:solidFill>
                </a:rPr>
                <a:t>1966 - </a:t>
              </a:r>
              <a:endParaRPr lang="nb-NO" sz="500" dirty="0">
                <a:solidFill>
                  <a:schemeClr val="bg1"/>
                </a:solidFill>
              </a:endParaRPr>
            </a:p>
          </p:txBody>
        </p:sp>
      </p:grpSp>
      <p:sp>
        <p:nvSpPr>
          <p:cNvPr id="8" name="TekstSylinder 7">
            <a:extLst>
              <a:ext uri="{FF2B5EF4-FFF2-40B4-BE49-F238E27FC236}">
                <a16:creationId xmlns:a16="http://schemas.microsoft.com/office/drawing/2014/main" id="{E9B58BB4-A008-58AB-87CC-501DD9EBED1F}"/>
              </a:ext>
            </a:extLst>
          </p:cNvPr>
          <p:cNvSpPr txBox="1"/>
          <p:nvPr/>
        </p:nvSpPr>
        <p:spPr>
          <a:xfrm>
            <a:off x="1176945" y="1502440"/>
            <a:ext cx="2637511" cy="1169551"/>
          </a:xfrm>
          <a:prstGeom prst="rect">
            <a:avLst/>
          </a:prstGeom>
          <a:noFill/>
        </p:spPr>
        <p:txBody>
          <a:bodyPr wrap="square" rtlCol="0">
            <a:spAutoFit/>
          </a:bodyPr>
          <a:lstStyle/>
          <a:p>
            <a:r>
              <a:rPr lang="en-US" sz="1400" b="1" dirty="0">
                <a:solidFill>
                  <a:srgbClr val="4409FF"/>
                </a:solidFill>
              </a:rPr>
              <a:t>Title: Consciousness as “das-Ding-an-</a:t>
            </a:r>
            <a:r>
              <a:rPr lang="en-US" sz="1400" b="1" dirty="0" err="1">
                <a:solidFill>
                  <a:srgbClr val="4409FF"/>
                </a:solidFill>
              </a:rPr>
              <a:t>Sich</a:t>
            </a:r>
            <a:r>
              <a:rPr lang="en-US" sz="1400" b="1" dirty="0">
                <a:solidFill>
                  <a:srgbClr val="4409FF"/>
                </a:solidFill>
              </a:rPr>
              <a:t>”</a:t>
            </a:r>
          </a:p>
          <a:p>
            <a:r>
              <a:rPr lang="en-US" sz="1400" b="1" dirty="0">
                <a:solidFill>
                  <a:srgbClr val="4409FF"/>
                </a:solidFill>
              </a:rPr>
              <a:t>or </a:t>
            </a:r>
          </a:p>
          <a:p>
            <a:r>
              <a:rPr lang="en-US" sz="1400" b="1" dirty="0">
                <a:solidFill>
                  <a:srgbClr val="4409FF"/>
                </a:solidFill>
              </a:rPr>
              <a:t>The Super-hard Problem of </a:t>
            </a:r>
            <a:r>
              <a:rPr lang="en-US" sz="1400" b="1" dirty="0" err="1">
                <a:solidFill>
                  <a:srgbClr val="4409FF"/>
                </a:solidFill>
              </a:rPr>
              <a:t>cinsciousness</a:t>
            </a:r>
            <a:endParaRPr lang="nb-NO" sz="1400" b="1" dirty="0">
              <a:solidFill>
                <a:srgbClr val="4409FF"/>
              </a:solidFill>
            </a:endParaRPr>
          </a:p>
        </p:txBody>
      </p:sp>
    </p:spTree>
    <p:extLst>
      <p:ext uri="{BB962C8B-B14F-4D97-AF65-F5344CB8AC3E}">
        <p14:creationId xmlns:p14="http://schemas.microsoft.com/office/powerpoint/2010/main" val="3880119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0-#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0-#ppt_w/2"/>
                                          </p:val>
                                        </p:tav>
                                        <p:tav tm="100000">
                                          <p:val>
                                            <p:strVal val="#ppt_x"/>
                                          </p:val>
                                        </p:tav>
                                      </p:tavLst>
                                    </p:anim>
                                    <p:anim calcmode="lin" valueType="num">
                                      <p:cBhvr additive="base">
                                        <p:cTn id="16"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fill="hold"/>
                                        <p:tgtEl>
                                          <p:spTgt spid="5"/>
                                        </p:tgtEl>
                                        <p:attrNameLst>
                                          <p:attrName>ppt_x</p:attrName>
                                        </p:attrNameLst>
                                      </p:cBhvr>
                                      <p:tavLst>
                                        <p:tav tm="0">
                                          <p:val>
                                            <p:strVal val="0-#ppt_w/2"/>
                                          </p:val>
                                        </p:tav>
                                        <p:tav tm="100000">
                                          <p:val>
                                            <p:strVal val="#ppt_x"/>
                                          </p:val>
                                        </p:tav>
                                      </p:tavLst>
                                    </p:anim>
                                    <p:anim calcmode="lin" valueType="num">
                                      <p:cBhvr additive="base">
                                        <p:cTn id="22"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anim calcmode="lin" valueType="num">
                                      <p:cBhvr additive="base">
                                        <p:cTn id="27" dur="500" fill="hold"/>
                                        <p:tgtEl>
                                          <p:spTgt spid="2"/>
                                        </p:tgtEl>
                                        <p:attrNameLst>
                                          <p:attrName>ppt_x</p:attrName>
                                        </p:attrNameLst>
                                      </p:cBhvr>
                                      <p:tavLst>
                                        <p:tav tm="0">
                                          <p:val>
                                            <p:strVal val="0-#ppt_w/2"/>
                                          </p:val>
                                        </p:tav>
                                        <p:tav tm="100000">
                                          <p:val>
                                            <p:strVal val="#ppt_x"/>
                                          </p:val>
                                        </p:tav>
                                      </p:tavLst>
                                    </p:anim>
                                    <p:anim calcmode="lin" valueType="num">
                                      <p:cBhvr additive="base">
                                        <p:cTn id="2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8" fill="hold" grpId="0" nodeType="clickEffect">
                                  <p:stCondLst>
                                    <p:cond delay="0"/>
                                  </p:stCondLst>
                                  <p:childTnLst>
                                    <p:set>
                                      <p:cBhvr>
                                        <p:cTn id="32" dur="1" fill="hold">
                                          <p:stCondLst>
                                            <p:cond delay="0"/>
                                          </p:stCondLst>
                                        </p:cTn>
                                        <p:tgtEl>
                                          <p:spTgt spid="3">
                                            <p:txEl>
                                              <p:pRg st="0" end="0"/>
                                            </p:txEl>
                                          </p:spTgt>
                                        </p:tgtEl>
                                        <p:attrNameLst>
                                          <p:attrName>style.visibility</p:attrName>
                                        </p:attrNameLst>
                                      </p:cBhvr>
                                      <p:to>
                                        <p:strVal val="visible"/>
                                      </p:to>
                                    </p:set>
                                    <p:anim calcmode="lin" valueType="num">
                                      <p:cBhvr additive="base">
                                        <p:cTn id="33"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34"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8" fill="hold" grpId="0" nodeType="clickEffect">
                                  <p:stCondLst>
                                    <p:cond delay="0"/>
                                  </p:stCondLst>
                                  <p:childTnLst>
                                    <p:set>
                                      <p:cBhvr>
                                        <p:cTn id="38" dur="1" fill="hold">
                                          <p:stCondLst>
                                            <p:cond delay="0"/>
                                          </p:stCondLst>
                                        </p:cTn>
                                        <p:tgtEl>
                                          <p:spTgt spid="13"/>
                                        </p:tgtEl>
                                        <p:attrNameLst>
                                          <p:attrName>style.visibility</p:attrName>
                                        </p:attrNameLst>
                                      </p:cBhvr>
                                      <p:to>
                                        <p:strVal val="visible"/>
                                      </p:to>
                                    </p:set>
                                    <p:anim calcmode="lin" valueType="num">
                                      <p:cBhvr additive="base">
                                        <p:cTn id="39" dur="500" fill="hold"/>
                                        <p:tgtEl>
                                          <p:spTgt spid="13"/>
                                        </p:tgtEl>
                                        <p:attrNameLst>
                                          <p:attrName>ppt_x</p:attrName>
                                        </p:attrNameLst>
                                      </p:cBhvr>
                                      <p:tavLst>
                                        <p:tav tm="0">
                                          <p:val>
                                            <p:strVal val="0-#ppt_w/2"/>
                                          </p:val>
                                        </p:tav>
                                        <p:tav tm="100000">
                                          <p:val>
                                            <p:strVal val="#ppt_x"/>
                                          </p:val>
                                        </p:tav>
                                      </p:tavLst>
                                    </p:anim>
                                    <p:anim calcmode="lin" valueType="num">
                                      <p:cBhvr additive="base">
                                        <p:cTn id="40"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5" grpId="0"/>
      <p:bldP spid="2" grpId="0" animBg="1"/>
      <p:bldP spid="3" grpId="0" uiExpand="1" build="allAtOnce"/>
      <p:bldP spid="13"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ktangel 1">
            <a:extLst>
              <a:ext uri="{FF2B5EF4-FFF2-40B4-BE49-F238E27FC236}">
                <a16:creationId xmlns:a16="http://schemas.microsoft.com/office/drawing/2014/main" id="{7FF7B9DE-461A-0559-FB51-4F71011C6C98}"/>
              </a:ext>
            </a:extLst>
          </p:cNvPr>
          <p:cNvSpPr/>
          <p:nvPr/>
        </p:nvSpPr>
        <p:spPr>
          <a:xfrm>
            <a:off x="907783" y="985192"/>
            <a:ext cx="10527344" cy="5034116"/>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dirty="0"/>
          </a:p>
        </p:txBody>
      </p:sp>
      <p:sp>
        <p:nvSpPr>
          <p:cNvPr id="3" name="Plassholder for innhold 2">
            <a:extLst>
              <a:ext uri="{FF2B5EF4-FFF2-40B4-BE49-F238E27FC236}">
                <a16:creationId xmlns:a16="http://schemas.microsoft.com/office/drawing/2014/main" id="{05788F72-8106-6228-6481-524A5D612116}"/>
              </a:ext>
            </a:extLst>
          </p:cNvPr>
          <p:cNvSpPr>
            <a:spLocks noGrp="1"/>
          </p:cNvSpPr>
          <p:nvPr>
            <p:ph idx="1"/>
          </p:nvPr>
        </p:nvSpPr>
        <p:spPr>
          <a:xfrm>
            <a:off x="1381503" y="1387423"/>
            <a:ext cx="6374759" cy="4083153"/>
          </a:xfrm>
        </p:spPr>
        <p:txBody>
          <a:bodyPr>
            <a:noAutofit/>
          </a:bodyPr>
          <a:lstStyle/>
          <a:p>
            <a:r>
              <a:rPr lang="en-US" sz="1800" dirty="0"/>
              <a:t>Distinction between perceptual and phenomenological consciousness, perceptual consciousness is being conscious </a:t>
            </a:r>
            <a:r>
              <a:rPr lang="en-US" sz="1800" i="1" dirty="0"/>
              <a:t>of something</a:t>
            </a:r>
            <a:r>
              <a:rPr lang="en-US" sz="1800" dirty="0"/>
              <a:t>, phenomenological consciousness is the agency </a:t>
            </a:r>
            <a:r>
              <a:rPr lang="en-US" sz="1800" i="1" dirty="0"/>
              <a:t>of being “me”, “myself”</a:t>
            </a:r>
          </a:p>
          <a:p>
            <a:pPr marL="0" indent="0">
              <a:buNone/>
            </a:pPr>
            <a:r>
              <a:rPr lang="en-US" sz="1800" b="1" dirty="0">
                <a:solidFill>
                  <a:srgbClr val="4409FF"/>
                </a:solidFill>
              </a:rPr>
              <a:t>	Duality</a:t>
            </a:r>
            <a:endParaRPr lang="en-US" sz="1800" dirty="0"/>
          </a:p>
          <a:p>
            <a:r>
              <a:rPr lang="en-US" sz="1800" dirty="0"/>
              <a:t>Phenomenological consciousness is always </a:t>
            </a:r>
            <a:r>
              <a:rPr lang="en-US" sz="1800" i="1" dirty="0"/>
              <a:t>present</a:t>
            </a:r>
            <a:r>
              <a:rPr lang="en-US" sz="1800" dirty="0"/>
              <a:t>, from birth to death, it is either ON or OFF, e.g. no such thing as decline in consciousness with aging as there is a decline in cognitive capacities</a:t>
            </a:r>
          </a:p>
          <a:p>
            <a:pPr marL="0" indent="0">
              <a:buNone/>
            </a:pPr>
            <a:r>
              <a:rPr lang="en-US" sz="2000" b="1" dirty="0">
                <a:solidFill>
                  <a:srgbClr val="4409FF"/>
                </a:solidFill>
              </a:rPr>
              <a:t>	Presence</a:t>
            </a:r>
          </a:p>
          <a:p>
            <a:r>
              <a:rPr lang="en-US" sz="1800" dirty="0"/>
              <a:t>Phenomenological consciousness is a </a:t>
            </a:r>
            <a:r>
              <a:rPr lang="en-US" sz="1800" i="1" dirty="0"/>
              <a:t>unique</a:t>
            </a:r>
            <a:r>
              <a:rPr lang="en-US" sz="1800" dirty="0"/>
              <a:t> </a:t>
            </a:r>
            <a:r>
              <a:rPr lang="en-US" sz="1800" i="1" dirty="0"/>
              <a:t>qualitative</a:t>
            </a:r>
            <a:r>
              <a:rPr lang="en-US" sz="1800" dirty="0"/>
              <a:t> state while other mental states, e.g. attention, planning, motivation, mood, are quantitative dimensions which fluctuate, they are cyclic</a:t>
            </a:r>
          </a:p>
          <a:p>
            <a:pPr marL="0" indent="0">
              <a:buNone/>
            </a:pPr>
            <a:r>
              <a:rPr lang="en-US" sz="2000" b="1" dirty="0">
                <a:solidFill>
                  <a:srgbClr val="4409FF"/>
                </a:solidFill>
              </a:rPr>
              <a:t>	Uniqueness</a:t>
            </a:r>
          </a:p>
          <a:p>
            <a:pPr marL="0" indent="0">
              <a:buNone/>
            </a:pPr>
            <a:r>
              <a:rPr lang="en-US" sz="1800" dirty="0"/>
              <a:t>	</a:t>
            </a:r>
            <a:endParaRPr lang="en-US" sz="1800" b="1" dirty="0">
              <a:solidFill>
                <a:srgbClr val="4409FF"/>
              </a:solidFill>
            </a:endParaRPr>
          </a:p>
          <a:p>
            <a:endParaRPr lang="en-US" sz="2000" dirty="0"/>
          </a:p>
          <a:p>
            <a:endParaRPr lang="en-US" sz="2000" dirty="0"/>
          </a:p>
          <a:p>
            <a:endParaRPr lang="en-US" sz="2000" dirty="0"/>
          </a:p>
          <a:p>
            <a:endParaRPr lang="en-US" sz="2000" dirty="0"/>
          </a:p>
        </p:txBody>
      </p:sp>
      <p:pic>
        <p:nvPicPr>
          <p:cNvPr id="5" name="Bilde 4">
            <a:extLst>
              <a:ext uri="{FF2B5EF4-FFF2-40B4-BE49-F238E27FC236}">
                <a16:creationId xmlns:a16="http://schemas.microsoft.com/office/drawing/2014/main" id="{E6B57E3D-4977-5CF1-1FE4-87EE67078106}"/>
              </a:ext>
            </a:extLst>
          </p:cNvPr>
          <p:cNvPicPr>
            <a:picLocks noChangeAspect="1"/>
          </p:cNvPicPr>
          <p:nvPr/>
        </p:nvPicPr>
        <p:blipFill>
          <a:blip r:embed="rId3"/>
          <a:srcRect r="2147"/>
          <a:stretch>
            <a:fillRect/>
          </a:stretch>
        </p:blipFill>
        <p:spPr>
          <a:xfrm>
            <a:off x="7927661" y="2008909"/>
            <a:ext cx="3081881" cy="2347553"/>
          </a:xfrm>
          <a:prstGeom prst="rect">
            <a:avLst/>
          </a:prstGeom>
        </p:spPr>
      </p:pic>
    </p:spTree>
    <p:extLst>
      <p:ext uri="{BB962C8B-B14F-4D97-AF65-F5344CB8AC3E}">
        <p14:creationId xmlns:p14="http://schemas.microsoft.com/office/powerpoint/2010/main" val="3506253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3"/>
          <p:cNvSpPr txBox="1">
            <a:spLocks noChangeArrowheads="1"/>
          </p:cNvSpPr>
          <p:nvPr/>
        </p:nvSpPr>
        <p:spPr bwMode="auto">
          <a:xfrm>
            <a:off x="3035592" y="1268712"/>
            <a:ext cx="5310708" cy="4950660"/>
          </a:xfrm>
          <a:prstGeom prst="rect">
            <a:avLst/>
          </a:prstGeom>
          <a:solidFill>
            <a:schemeClr val="bg1">
              <a:alpha val="5882"/>
            </a:schemeClr>
          </a:solidFill>
          <a:ln>
            <a:solidFill>
              <a:schemeClr val="tx1"/>
            </a:solidFill>
          </a:ln>
        </p:spPr>
        <p:txBody>
          <a:bodyPr/>
          <a:lst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0000"/>
              </a:lnSpc>
              <a:defRPr/>
            </a:pPr>
            <a:r>
              <a:rPr lang="sv-SE" sz="2000" b="1" dirty="0">
                <a:latin typeface="Times New Roman" pitchFamily="18" charset="0"/>
                <a:cs typeface="Times New Roman" pitchFamily="18" charset="0"/>
              </a:rPr>
              <a:t>Cultural/Social</a:t>
            </a:r>
          </a:p>
          <a:p>
            <a:pPr marL="914400" lvl="2" indent="0">
              <a:lnSpc>
                <a:spcPct val="80000"/>
              </a:lnSpc>
              <a:buNone/>
              <a:defRPr/>
            </a:pPr>
            <a:r>
              <a:rPr lang="sv-SE" sz="1800" b="1" dirty="0">
                <a:latin typeface="Times New Roman" pitchFamily="18" charset="0"/>
                <a:cs typeface="Times New Roman" pitchFamily="18" charset="0"/>
              </a:rPr>
              <a:t>Norms, beliefs, attitudes</a:t>
            </a:r>
          </a:p>
          <a:p>
            <a:pPr marL="914400" lvl="2" indent="0">
              <a:lnSpc>
                <a:spcPct val="80000"/>
              </a:lnSpc>
              <a:buNone/>
              <a:defRPr/>
            </a:pPr>
            <a:endParaRPr lang="sv-SE" sz="1800" b="1" dirty="0">
              <a:latin typeface="Times New Roman" pitchFamily="18" charset="0"/>
              <a:cs typeface="Times New Roman" pitchFamily="18" charset="0"/>
            </a:endParaRPr>
          </a:p>
          <a:p>
            <a:pPr>
              <a:lnSpc>
                <a:spcPct val="80000"/>
              </a:lnSpc>
              <a:defRPr/>
            </a:pPr>
            <a:r>
              <a:rPr lang="sv-SE" sz="2000" b="1" dirty="0">
                <a:latin typeface="Times New Roman" pitchFamily="18" charset="0"/>
                <a:cs typeface="Times New Roman" pitchFamily="18" charset="0"/>
              </a:rPr>
              <a:t>Clinical</a:t>
            </a:r>
          </a:p>
          <a:p>
            <a:pPr marL="914400" lvl="2" indent="0">
              <a:lnSpc>
                <a:spcPct val="80000"/>
              </a:lnSpc>
              <a:buNone/>
              <a:defRPr/>
            </a:pPr>
            <a:r>
              <a:rPr lang="sv-SE" sz="1800" b="1" dirty="0">
                <a:latin typeface="Times New Roman" pitchFamily="18" charset="0"/>
                <a:cs typeface="Times New Roman" pitchFamily="18" charset="0"/>
              </a:rPr>
              <a:t>Symptoms, syndromes, diagnosis</a:t>
            </a:r>
          </a:p>
          <a:p>
            <a:pPr marL="914400" lvl="2" indent="0">
              <a:lnSpc>
                <a:spcPct val="80000"/>
              </a:lnSpc>
              <a:buNone/>
              <a:defRPr/>
            </a:pPr>
            <a:endParaRPr lang="sv-SE" sz="1800" b="1" dirty="0">
              <a:latin typeface="Times New Roman" pitchFamily="18" charset="0"/>
              <a:cs typeface="Times New Roman" pitchFamily="18" charset="0"/>
            </a:endParaRPr>
          </a:p>
          <a:p>
            <a:pPr>
              <a:lnSpc>
                <a:spcPct val="80000"/>
              </a:lnSpc>
              <a:defRPr/>
            </a:pPr>
            <a:r>
              <a:rPr lang="sv-SE" sz="2000" b="1" dirty="0">
                <a:latin typeface="Times New Roman" pitchFamily="18" charset="0"/>
                <a:cs typeface="Times New Roman" pitchFamily="18" charset="0"/>
              </a:rPr>
              <a:t>Cognitive</a:t>
            </a:r>
          </a:p>
          <a:p>
            <a:pPr marL="914400" lvl="2" indent="0">
              <a:lnSpc>
                <a:spcPct val="80000"/>
              </a:lnSpc>
              <a:buNone/>
              <a:defRPr/>
            </a:pPr>
            <a:r>
              <a:rPr lang="sv-SE" sz="1800" b="1" dirty="0">
                <a:latin typeface="Times New Roman" pitchFamily="18" charset="0"/>
                <a:cs typeface="Times New Roman" pitchFamily="18" charset="0"/>
              </a:rPr>
              <a:t>Attention, memory, language</a:t>
            </a:r>
          </a:p>
          <a:p>
            <a:pPr marL="914400" lvl="2" indent="0">
              <a:lnSpc>
                <a:spcPct val="80000"/>
              </a:lnSpc>
              <a:buNone/>
              <a:defRPr/>
            </a:pPr>
            <a:endParaRPr lang="sv-SE" sz="1800" b="1" dirty="0">
              <a:latin typeface="Times New Roman" pitchFamily="18" charset="0"/>
              <a:cs typeface="Times New Roman" pitchFamily="18" charset="0"/>
            </a:endParaRPr>
          </a:p>
          <a:p>
            <a:pPr>
              <a:lnSpc>
                <a:spcPct val="80000"/>
              </a:lnSpc>
              <a:defRPr/>
            </a:pPr>
            <a:r>
              <a:rPr lang="sv-SE" sz="2000" b="1" dirty="0">
                <a:latin typeface="Times New Roman" pitchFamily="18" charset="0"/>
                <a:cs typeface="Times New Roman" pitchFamily="18" charset="0"/>
              </a:rPr>
              <a:t>Brain </a:t>
            </a:r>
            <a:r>
              <a:rPr lang="sv-SE" sz="2000" b="1" dirty="0">
                <a:solidFill>
                  <a:srgbClr val="4409FF"/>
                </a:solidFill>
                <a:latin typeface="Times New Roman" pitchFamily="18" charset="0"/>
                <a:cs typeface="Times New Roman" pitchFamily="18" charset="0"/>
              </a:rPr>
              <a:t> </a:t>
            </a:r>
          </a:p>
          <a:p>
            <a:pPr marL="914400" lvl="2" indent="0">
              <a:lnSpc>
                <a:spcPct val="80000"/>
              </a:lnSpc>
              <a:buNone/>
              <a:defRPr/>
            </a:pPr>
            <a:r>
              <a:rPr lang="sv-SE" sz="1800" b="1" dirty="0">
                <a:latin typeface="Times New Roman" pitchFamily="18" charset="0"/>
                <a:cs typeface="Times New Roman" pitchFamily="18" charset="0"/>
              </a:rPr>
              <a:t>Neuronal systems, networks</a:t>
            </a:r>
          </a:p>
          <a:p>
            <a:pPr marL="914400" lvl="2" indent="0">
              <a:lnSpc>
                <a:spcPct val="80000"/>
              </a:lnSpc>
              <a:buNone/>
              <a:defRPr/>
            </a:pPr>
            <a:endParaRPr lang="sv-SE" sz="2000" b="1" dirty="0">
              <a:latin typeface="Times New Roman" pitchFamily="18" charset="0"/>
              <a:cs typeface="Times New Roman" pitchFamily="18" charset="0"/>
            </a:endParaRPr>
          </a:p>
          <a:p>
            <a:pPr>
              <a:lnSpc>
                <a:spcPct val="80000"/>
              </a:lnSpc>
              <a:defRPr/>
            </a:pPr>
            <a:r>
              <a:rPr lang="sv-SE" sz="2000" b="1" dirty="0">
                <a:latin typeface="Times New Roman" pitchFamily="18" charset="0"/>
                <a:cs typeface="Times New Roman" pitchFamily="18" charset="0"/>
              </a:rPr>
              <a:t>Cellular</a:t>
            </a:r>
          </a:p>
          <a:p>
            <a:pPr marL="914400" lvl="2" indent="0">
              <a:lnSpc>
                <a:spcPct val="80000"/>
              </a:lnSpc>
              <a:buNone/>
              <a:defRPr/>
            </a:pPr>
            <a:r>
              <a:rPr lang="sv-SE" sz="2000" b="1" dirty="0">
                <a:latin typeface="Times New Roman" pitchFamily="18" charset="0"/>
                <a:cs typeface="Times New Roman" pitchFamily="18" charset="0"/>
              </a:rPr>
              <a:t> </a:t>
            </a:r>
            <a:r>
              <a:rPr lang="sv-SE" sz="1800" b="1" dirty="0">
                <a:latin typeface="Times New Roman" pitchFamily="18" charset="0"/>
                <a:cs typeface="Times New Roman" pitchFamily="18" charset="0"/>
              </a:rPr>
              <a:t>Synapses, neurotransmitters</a:t>
            </a:r>
          </a:p>
          <a:p>
            <a:pPr marL="914400" lvl="2" indent="0">
              <a:lnSpc>
                <a:spcPct val="80000"/>
              </a:lnSpc>
              <a:buNone/>
              <a:defRPr/>
            </a:pPr>
            <a:endParaRPr lang="sv-SE" sz="2000" b="1" dirty="0">
              <a:latin typeface="Times New Roman" pitchFamily="18" charset="0"/>
              <a:cs typeface="Times New Roman" pitchFamily="18" charset="0"/>
            </a:endParaRPr>
          </a:p>
          <a:p>
            <a:pPr>
              <a:lnSpc>
                <a:spcPct val="80000"/>
              </a:lnSpc>
              <a:defRPr/>
            </a:pPr>
            <a:r>
              <a:rPr lang="sv-SE" sz="2000" b="1" dirty="0">
                <a:latin typeface="Times New Roman" pitchFamily="18" charset="0"/>
                <a:cs typeface="Times New Roman" pitchFamily="18" charset="0"/>
              </a:rPr>
              <a:t>Molecular</a:t>
            </a:r>
            <a:r>
              <a:rPr lang="sv-SE" sz="2000" b="1" dirty="0">
                <a:solidFill>
                  <a:srgbClr val="4409FF"/>
                </a:solidFill>
                <a:latin typeface="Times New Roman" pitchFamily="18" charset="0"/>
                <a:cs typeface="Times New Roman" pitchFamily="18" charset="0"/>
              </a:rPr>
              <a:t> </a:t>
            </a:r>
          </a:p>
          <a:p>
            <a:pPr marL="914400" lvl="2" indent="0">
              <a:lnSpc>
                <a:spcPct val="80000"/>
              </a:lnSpc>
              <a:buNone/>
              <a:defRPr/>
            </a:pPr>
            <a:r>
              <a:rPr lang="sv-SE" sz="1800" b="1" dirty="0">
                <a:latin typeface="Times New Roman" pitchFamily="18" charset="0"/>
                <a:cs typeface="Times New Roman" pitchFamily="18" charset="0"/>
              </a:rPr>
              <a:t>Genes, DNA, proteins</a:t>
            </a:r>
            <a:endParaRPr lang="sv-SE" sz="2000" b="1" dirty="0">
              <a:latin typeface="Times New Roman" pitchFamily="18" charset="0"/>
              <a:cs typeface="Times New Roman" pitchFamily="18" charset="0"/>
            </a:endParaRPr>
          </a:p>
          <a:p>
            <a:pPr lvl="2">
              <a:lnSpc>
                <a:spcPct val="80000"/>
              </a:lnSpc>
              <a:buFontTx/>
              <a:buNone/>
              <a:defRPr/>
            </a:pPr>
            <a:endParaRPr lang="sv-SE" sz="2000" b="1" dirty="0">
              <a:latin typeface="Times New Roman" pitchFamily="18" charset="0"/>
              <a:cs typeface="Times New Roman" pitchFamily="18" charset="0"/>
            </a:endParaRPr>
          </a:p>
          <a:p>
            <a:pPr>
              <a:lnSpc>
                <a:spcPct val="80000"/>
              </a:lnSpc>
              <a:defRPr/>
            </a:pPr>
            <a:endParaRPr lang="nb-NO" sz="2000" b="1" u="sng" dirty="0">
              <a:latin typeface="Times New Roman" pitchFamily="18" charset="0"/>
              <a:cs typeface="Times New Roman" pitchFamily="18" charset="0"/>
            </a:endParaRPr>
          </a:p>
        </p:txBody>
      </p:sp>
      <p:sp>
        <p:nvSpPr>
          <p:cNvPr id="2" name="TextBox 1"/>
          <p:cNvSpPr txBox="1"/>
          <p:nvPr/>
        </p:nvSpPr>
        <p:spPr>
          <a:xfrm>
            <a:off x="1859047" y="980728"/>
            <a:ext cx="553998" cy="4770636"/>
          </a:xfrm>
          <a:prstGeom prst="rect">
            <a:avLst/>
          </a:prstGeom>
          <a:noFill/>
        </p:spPr>
        <p:txBody>
          <a:bodyPr vert="vert" wrap="square" rtlCol="0">
            <a:spAutoFit/>
          </a:bodyPr>
          <a:lstStyle/>
          <a:p>
            <a:pPr algn="ctr"/>
            <a:r>
              <a:rPr lang="nb-NO" sz="2400" b="1" dirty="0">
                <a:latin typeface="Times New Roman" panose="02020603050405020304" pitchFamily="18" charset="0"/>
                <a:cs typeface="Times New Roman" panose="02020603050405020304" pitchFamily="18" charset="0"/>
              </a:rPr>
              <a:t>Levels </a:t>
            </a:r>
            <a:r>
              <a:rPr lang="nb-NO" sz="2400" b="1" dirty="0" err="1">
                <a:latin typeface="Times New Roman" panose="02020603050405020304" pitchFamily="18" charset="0"/>
                <a:cs typeface="Times New Roman" panose="02020603050405020304" pitchFamily="18" charset="0"/>
              </a:rPr>
              <a:t>of</a:t>
            </a:r>
            <a:r>
              <a:rPr lang="nb-NO" sz="2400" b="1" dirty="0">
                <a:latin typeface="Times New Roman" panose="02020603050405020304" pitchFamily="18" charset="0"/>
                <a:cs typeface="Times New Roman" panose="02020603050405020304" pitchFamily="18" charset="0"/>
              </a:rPr>
              <a:t> </a:t>
            </a:r>
            <a:r>
              <a:rPr lang="nb-NO" sz="2400" b="1" dirty="0" err="1">
                <a:latin typeface="Times New Roman" panose="02020603050405020304" pitchFamily="18" charset="0"/>
                <a:cs typeface="Times New Roman" panose="02020603050405020304" pitchFamily="18" charset="0"/>
              </a:rPr>
              <a:t>Explanation</a:t>
            </a:r>
            <a:endParaRPr lang="nb-NO" sz="2400" b="1" dirty="0">
              <a:latin typeface="Times New Roman" panose="02020603050405020304" pitchFamily="18" charset="0"/>
              <a:cs typeface="Times New Roman" panose="02020603050405020304" pitchFamily="18" charset="0"/>
            </a:endParaRPr>
          </a:p>
        </p:txBody>
      </p:sp>
      <p:cxnSp>
        <p:nvCxnSpPr>
          <p:cNvPr id="4" name="Straight Arrow Connector 3"/>
          <p:cNvCxnSpPr/>
          <p:nvPr/>
        </p:nvCxnSpPr>
        <p:spPr>
          <a:xfrm>
            <a:off x="2661618" y="1358724"/>
            <a:ext cx="13926" cy="4770636"/>
          </a:xfrm>
          <a:prstGeom prst="straightConnector1">
            <a:avLst/>
          </a:prstGeom>
          <a:ln w="381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3406581" y="407795"/>
            <a:ext cx="4568729" cy="461665"/>
          </a:xfrm>
          <a:prstGeom prst="rect">
            <a:avLst/>
          </a:prstGeom>
          <a:noFill/>
        </p:spPr>
        <p:txBody>
          <a:bodyPr wrap="square" rtlCol="0">
            <a:spAutoFit/>
          </a:bodyPr>
          <a:lstStyle/>
          <a:p>
            <a:r>
              <a:rPr lang="en-US" sz="2400" b="1" dirty="0">
                <a:solidFill>
                  <a:srgbClr val="4409FF"/>
                </a:solidFill>
                <a:latin typeface="Times New Roman" panose="02020603050405020304" pitchFamily="18" charset="0"/>
                <a:cs typeface="Times New Roman" panose="02020603050405020304" pitchFamily="18" charset="0"/>
              </a:rPr>
              <a:t>2. Consciousness and the brain</a:t>
            </a:r>
            <a:endParaRPr lang="nb-NO" sz="2400" b="1" dirty="0">
              <a:solidFill>
                <a:srgbClr val="4409FF"/>
              </a:solidFill>
              <a:latin typeface="Times New Roman" panose="02020603050405020304" pitchFamily="18" charset="0"/>
              <a:cs typeface="Times New Roman" panose="02020603050405020304" pitchFamily="18" charset="0"/>
            </a:endParaRPr>
          </a:p>
        </p:txBody>
      </p:sp>
      <p:sp>
        <p:nvSpPr>
          <p:cNvPr id="5" name="TextBox 4"/>
          <p:cNvSpPr txBox="1"/>
          <p:nvPr/>
        </p:nvSpPr>
        <p:spPr>
          <a:xfrm>
            <a:off x="4142750" y="6429736"/>
            <a:ext cx="3906500" cy="276999"/>
          </a:xfrm>
          <a:prstGeom prst="rect">
            <a:avLst/>
          </a:prstGeom>
          <a:noFill/>
        </p:spPr>
        <p:txBody>
          <a:bodyPr wrap="square" rtlCol="0">
            <a:spAutoFit/>
          </a:bodyPr>
          <a:lstStyle/>
          <a:p>
            <a:r>
              <a:rPr lang="nb-NO" sz="1200" dirty="0">
                <a:latin typeface="Times New Roman" panose="02020603050405020304" pitchFamily="18" charset="0"/>
                <a:cs typeface="Times New Roman" panose="02020603050405020304" pitchFamily="18" charset="0"/>
              </a:rPr>
              <a:t>From Hugdahl &amp; Sommer, </a:t>
            </a:r>
            <a:r>
              <a:rPr lang="nb-NO" sz="1200" i="1" dirty="0" err="1">
                <a:latin typeface="Times New Roman" panose="02020603050405020304" pitchFamily="18" charset="0"/>
                <a:cs typeface="Times New Roman" panose="02020603050405020304" pitchFamily="18" charset="0"/>
              </a:rPr>
              <a:t>Schizophrenia</a:t>
            </a:r>
            <a:r>
              <a:rPr lang="nb-NO" sz="1200" i="1" dirty="0">
                <a:latin typeface="Times New Roman" panose="02020603050405020304" pitchFamily="18" charset="0"/>
                <a:cs typeface="Times New Roman" panose="02020603050405020304" pitchFamily="18" charset="0"/>
              </a:rPr>
              <a:t> Bulletin</a:t>
            </a:r>
            <a:r>
              <a:rPr lang="nb-NO" sz="1200" dirty="0">
                <a:latin typeface="Times New Roman" panose="02020603050405020304" pitchFamily="18" charset="0"/>
                <a:cs typeface="Times New Roman" panose="02020603050405020304" pitchFamily="18" charset="0"/>
              </a:rPr>
              <a:t>, 2018</a:t>
            </a:r>
          </a:p>
        </p:txBody>
      </p:sp>
      <p:grpSp>
        <p:nvGrpSpPr>
          <p:cNvPr id="15" name="Gruppe 14">
            <a:extLst>
              <a:ext uri="{FF2B5EF4-FFF2-40B4-BE49-F238E27FC236}">
                <a16:creationId xmlns:a16="http://schemas.microsoft.com/office/drawing/2014/main" id="{D53E3FD3-D29D-87B0-C65E-5AED201CF068}"/>
              </a:ext>
            </a:extLst>
          </p:cNvPr>
          <p:cNvGrpSpPr/>
          <p:nvPr/>
        </p:nvGrpSpPr>
        <p:grpSpPr>
          <a:xfrm>
            <a:off x="8706348" y="727003"/>
            <a:ext cx="1447250" cy="6034078"/>
            <a:chOff x="8492738" y="772057"/>
            <a:chExt cx="1447250" cy="6034078"/>
          </a:xfrm>
        </p:grpSpPr>
        <p:sp>
          <p:nvSpPr>
            <p:cNvPr id="14" name="Rektangel 13">
              <a:extLst>
                <a:ext uri="{FF2B5EF4-FFF2-40B4-BE49-F238E27FC236}">
                  <a16:creationId xmlns:a16="http://schemas.microsoft.com/office/drawing/2014/main" id="{66E1D52E-780B-A49E-147A-977E62AFA49F}"/>
                </a:ext>
              </a:extLst>
            </p:cNvPr>
            <p:cNvSpPr/>
            <p:nvPr/>
          </p:nvSpPr>
          <p:spPr>
            <a:xfrm rot="5400000">
              <a:off x="6199324" y="3065471"/>
              <a:ext cx="6034078" cy="1447250"/>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dirty="0"/>
            </a:p>
          </p:txBody>
        </p:sp>
        <p:pic>
          <p:nvPicPr>
            <p:cNvPr id="9"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886373" y="4599204"/>
              <a:ext cx="699643" cy="8407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Picture 6"/>
            <p:cNvPicPr>
              <a:picLocks noChangeAspect="1"/>
            </p:cNvPicPr>
            <p:nvPr/>
          </p:nvPicPr>
          <p:blipFill>
            <a:blip r:embed="rId3"/>
            <a:stretch>
              <a:fillRect/>
            </a:stretch>
          </p:blipFill>
          <p:spPr>
            <a:xfrm>
              <a:off x="9003680" y="5526621"/>
              <a:ext cx="528732" cy="910113"/>
            </a:xfrm>
            <a:prstGeom prst="rect">
              <a:avLst/>
            </a:prstGeom>
          </p:spPr>
        </p:pic>
        <p:pic>
          <p:nvPicPr>
            <p:cNvPr id="10" name="Picture 9"/>
            <p:cNvPicPr>
              <a:picLocks noChangeAspect="1"/>
            </p:cNvPicPr>
            <p:nvPr/>
          </p:nvPicPr>
          <p:blipFill>
            <a:blip r:embed="rId4"/>
            <a:stretch>
              <a:fillRect/>
            </a:stretch>
          </p:blipFill>
          <p:spPr>
            <a:xfrm>
              <a:off x="8886373" y="2978988"/>
              <a:ext cx="662231" cy="540072"/>
            </a:xfrm>
            <a:prstGeom prst="rect">
              <a:avLst/>
            </a:prstGeom>
          </p:spPr>
        </p:pic>
        <p:pic>
          <p:nvPicPr>
            <p:cNvPr id="11" name="Picture 10"/>
            <p:cNvPicPr>
              <a:picLocks noChangeAspect="1"/>
            </p:cNvPicPr>
            <p:nvPr/>
          </p:nvPicPr>
          <p:blipFill>
            <a:blip r:embed="rId5"/>
            <a:stretch>
              <a:fillRect/>
            </a:stretch>
          </p:blipFill>
          <p:spPr>
            <a:xfrm>
              <a:off x="8811130" y="2168880"/>
              <a:ext cx="710974" cy="630084"/>
            </a:xfrm>
            <a:prstGeom prst="rect">
              <a:avLst/>
            </a:prstGeom>
          </p:spPr>
        </p:pic>
        <p:pic>
          <p:nvPicPr>
            <p:cNvPr id="12" name="Picture 11"/>
            <p:cNvPicPr>
              <a:picLocks noChangeAspect="1"/>
            </p:cNvPicPr>
            <p:nvPr/>
          </p:nvPicPr>
          <p:blipFill>
            <a:blip r:embed="rId6"/>
            <a:stretch>
              <a:fillRect/>
            </a:stretch>
          </p:blipFill>
          <p:spPr>
            <a:xfrm>
              <a:off x="8871873" y="1268760"/>
              <a:ext cx="604107" cy="720096"/>
            </a:xfrm>
            <a:prstGeom prst="rect">
              <a:avLst/>
            </a:prstGeom>
          </p:spPr>
        </p:pic>
        <p:pic>
          <p:nvPicPr>
            <p:cNvPr id="8" name="Picture 7"/>
            <p:cNvPicPr>
              <a:picLocks noChangeAspect="1"/>
            </p:cNvPicPr>
            <p:nvPr/>
          </p:nvPicPr>
          <p:blipFill>
            <a:blip r:embed="rId7"/>
            <a:stretch>
              <a:fillRect/>
            </a:stretch>
          </p:blipFill>
          <p:spPr>
            <a:xfrm>
              <a:off x="8886373" y="3789096"/>
              <a:ext cx="720096" cy="581938"/>
            </a:xfrm>
            <a:prstGeom prst="rect">
              <a:avLst/>
            </a:prstGeom>
          </p:spPr>
        </p:pic>
      </p:grpSp>
      <p:sp>
        <p:nvSpPr>
          <p:cNvPr id="6" name="Ellipse 5">
            <a:extLst>
              <a:ext uri="{FF2B5EF4-FFF2-40B4-BE49-F238E27FC236}">
                <a16:creationId xmlns:a16="http://schemas.microsoft.com/office/drawing/2014/main" id="{C28DBC7A-7BDB-E17B-4F6A-EDE6364C209C}"/>
              </a:ext>
            </a:extLst>
          </p:cNvPr>
          <p:cNvSpPr/>
          <p:nvPr/>
        </p:nvSpPr>
        <p:spPr>
          <a:xfrm>
            <a:off x="2323989" y="3623224"/>
            <a:ext cx="5382394" cy="2716500"/>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Tree>
    <p:extLst>
      <p:ext uri="{BB962C8B-B14F-4D97-AF65-F5344CB8AC3E}">
        <p14:creationId xmlns:p14="http://schemas.microsoft.com/office/powerpoint/2010/main" val="1201656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ktangel 1">
            <a:extLst>
              <a:ext uri="{FF2B5EF4-FFF2-40B4-BE49-F238E27FC236}">
                <a16:creationId xmlns:a16="http://schemas.microsoft.com/office/drawing/2014/main" id="{95EFE9D1-AE15-505D-8383-4CB815B58AAE}"/>
              </a:ext>
            </a:extLst>
          </p:cNvPr>
          <p:cNvSpPr/>
          <p:nvPr/>
        </p:nvSpPr>
        <p:spPr>
          <a:xfrm>
            <a:off x="288272" y="1524264"/>
            <a:ext cx="3602163" cy="4375092"/>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dirty="0"/>
          </a:p>
        </p:txBody>
      </p:sp>
      <p:sp>
        <p:nvSpPr>
          <p:cNvPr id="7" name="TekstSylinder 6">
            <a:extLst>
              <a:ext uri="{FF2B5EF4-FFF2-40B4-BE49-F238E27FC236}">
                <a16:creationId xmlns:a16="http://schemas.microsoft.com/office/drawing/2014/main" id="{01091380-538F-E095-4F48-0893D9BDE203}"/>
              </a:ext>
            </a:extLst>
          </p:cNvPr>
          <p:cNvSpPr txBox="1"/>
          <p:nvPr/>
        </p:nvSpPr>
        <p:spPr>
          <a:xfrm>
            <a:off x="337436" y="1810560"/>
            <a:ext cx="3602461" cy="3693319"/>
          </a:xfrm>
          <a:prstGeom prst="rect">
            <a:avLst/>
          </a:prstGeom>
          <a:noFill/>
        </p:spPr>
        <p:txBody>
          <a:bodyPr wrap="square">
            <a:spAutoFit/>
          </a:bodyPr>
          <a:lstStyle/>
          <a:p>
            <a:pPr>
              <a:buNone/>
            </a:pP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«If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consciousness</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is a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biological</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phenomenon</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there</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should</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be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genetic</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markers of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that</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phenomenon</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a:t>
            </a:r>
          </a:p>
          <a:p>
            <a:pPr>
              <a:buNone/>
            </a:pPr>
            <a:endParaRPr lang="nb-NO" dirty="0">
              <a:solidFill>
                <a:srgbClr val="000000"/>
              </a:solidFill>
              <a:latin typeface="Aptos" panose="020B0004020202020204" pitchFamily="34" charset="0"/>
              <a:ea typeface="Times New Roman" panose="02020603050405020304" pitchFamily="18" charset="0"/>
              <a:cs typeface="Aptos" panose="020B0004020202020204" pitchFamily="34" charset="0"/>
            </a:endParaRPr>
          </a:p>
          <a:p>
            <a:pPr>
              <a:buNone/>
            </a:pP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but</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humans</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are</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conscious</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to the same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degree</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there</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is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no</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variation,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while</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genetics</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evolution</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is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built</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on</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individual</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variation</a:t>
            </a:r>
          </a:p>
          <a:p>
            <a:pPr>
              <a:buNone/>
            </a:pPr>
            <a:endParaRPr lang="nb-NO" dirty="0">
              <a:solidFill>
                <a:srgbClr val="000000"/>
              </a:solidFill>
              <a:latin typeface="Aptos" panose="020B0004020202020204" pitchFamily="34" charset="0"/>
              <a:ea typeface="Times New Roman" panose="02020603050405020304" pitchFamily="18" charset="0"/>
              <a:cs typeface="Aptos" panose="020B0004020202020204" pitchFamily="34" charset="0"/>
            </a:endParaRPr>
          </a:p>
          <a:p>
            <a:pPr>
              <a:buNone/>
            </a:pPr>
            <a:r>
              <a:rPr lang="nb-NO" dirty="0" err="1">
                <a:effectLst/>
                <a:latin typeface="Aptos" panose="020B0004020202020204" pitchFamily="34" charset="0"/>
                <a:ea typeface="Times New Roman" panose="02020603050405020304" pitchFamily="18" charset="0"/>
                <a:cs typeface="Aptos" panose="020B0004020202020204" pitchFamily="34" charset="0"/>
              </a:rPr>
              <a:t>Does</a:t>
            </a:r>
            <a:r>
              <a:rPr lang="nb-NO" dirty="0">
                <a:effectLst/>
                <a:latin typeface="Aptos" panose="020B0004020202020204" pitchFamily="34" charset="0"/>
                <a:ea typeface="Times New Roman" panose="02020603050405020304" pitchFamily="18" charset="0"/>
                <a:cs typeface="Aptos" panose="020B0004020202020204" pitchFamily="34" charset="0"/>
              </a:rPr>
              <a:t> </a:t>
            </a:r>
            <a:r>
              <a:rPr lang="nb-NO" dirty="0" err="1">
                <a:effectLst/>
                <a:latin typeface="Aptos" panose="020B0004020202020204" pitchFamily="34" charset="0"/>
                <a:ea typeface="Times New Roman" panose="02020603050405020304" pitchFamily="18" charset="0"/>
                <a:cs typeface="Aptos" panose="020B0004020202020204" pitchFamily="34" charset="0"/>
              </a:rPr>
              <a:t>this</a:t>
            </a:r>
            <a:r>
              <a:rPr lang="nb-NO" dirty="0">
                <a:effectLst/>
                <a:latin typeface="Aptos" panose="020B0004020202020204" pitchFamily="34" charset="0"/>
                <a:ea typeface="Times New Roman" panose="02020603050405020304" pitchFamily="18" charset="0"/>
                <a:cs typeface="Aptos" panose="020B0004020202020204" pitchFamily="34" charset="0"/>
              </a:rPr>
              <a:t> lead to </a:t>
            </a:r>
            <a:r>
              <a:rPr lang="nb-NO" dirty="0" err="1">
                <a:effectLst/>
                <a:latin typeface="Aptos" panose="020B0004020202020204" pitchFamily="34" charset="0"/>
                <a:ea typeface="Times New Roman" panose="02020603050405020304" pitchFamily="18" charset="0"/>
                <a:cs typeface="Aptos" panose="020B0004020202020204" pitchFamily="34" charset="0"/>
              </a:rPr>
              <a:t>another</a:t>
            </a:r>
            <a:r>
              <a:rPr lang="nb-NO" dirty="0">
                <a:effectLst/>
                <a:latin typeface="Aptos" panose="020B0004020202020204" pitchFamily="34" charset="0"/>
                <a:ea typeface="Times New Roman" panose="02020603050405020304" pitchFamily="18" charset="0"/>
                <a:cs typeface="Aptos" panose="020B0004020202020204" pitchFamily="34" charset="0"/>
              </a:rPr>
              <a:t> </a:t>
            </a:r>
            <a:r>
              <a:rPr lang="nb-NO" b="1" dirty="0" err="1">
                <a:solidFill>
                  <a:srgbClr val="4409FF"/>
                </a:solidFill>
                <a:effectLst/>
                <a:latin typeface="Aptos" panose="020B0004020202020204" pitchFamily="34" charset="0"/>
                <a:ea typeface="Times New Roman" panose="02020603050405020304" pitchFamily="18" charset="0"/>
                <a:cs typeface="Aptos" panose="020B0004020202020204" pitchFamily="34" charset="0"/>
              </a:rPr>
              <a:t>weird</a:t>
            </a:r>
            <a:r>
              <a:rPr lang="nb-NO" b="1" dirty="0">
                <a:solidFill>
                  <a:srgbClr val="4409FF"/>
                </a:solidFill>
                <a:effectLst/>
                <a:latin typeface="Aptos" panose="020B0004020202020204" pitchFamily="34" charset="0"/>
                <a:ea typeface="Times New Roman" panose="02020603050405020304" pitchFamily="18" charset="0"/>
                <a:cs typeface="Aptos" panose="020B0004020202020204" pitchFamily="34" charset="0"/>
              </a:rPr>
              <a:t> </a:t>
            </a:r>
            <a:r>
              <a:rPr lang="nb-NO" b="1" dirty="0" err="1">
                <a:solidFill>
                  <a:srgbClr val="4409FF"/>
                </a:solidFill>
                <a:effectLst/>
                <a:latin typeface="Aptos" panose="020B0004020202020204" pitchFamily="34" charset="0"/>
                <a:ea typeface="Times New Roman" panose="02020603050405020304" pitchFamily="18" charset="0"/>
                <a:cs typeface="Aptos" panose="020B0004020202020204" pitchFamily="34" charset="0"/>
              </a:rPr>
              <a:t>consequence</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Is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consciousness</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not a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biological</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a:t>
            </a:r>
            <a:r>
              <a:rPr lang="nb-NO" dirty="0" err="1">
                <a:solidFill>
                  <a:srgbClr val="000000"/>
                </a:solidFill>
                <a:effectLst/>
                <a:latin typeface="Aptos" panose="020B0004020202020204" pitchFamily="34" charset="0"/>
                <a:ea typeface="Times New Roman" panose="02020603050405020304" pitchFamily="18" charset="0"/>
                <a:cs typeface="Aptos" panose="020B0004020202020204" pitchFamily="34" charset="0"/>
              </a:rPr>
              <a:t>phenomenon</a:t>
            </a:r>
            <a:r>
              <a:rPr lang="nb-NO"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 (?)</a:t>
            </a:r>
            <a:r>
              <a:rPr lang="nb-NO" dirty="0">
                <a:effectLst/>
                <a:latin typeface="Aptos" panose="020B0004020202020204" pitchFamily="34" charset="0"/>
                <a:ea typeface="Times New Roman" panose="02020603050405020304" pitchFamily="18" charset="0"/>
                <a:cs typeface="Aptos" panose="020B0004020202020204" pitchFamily="34" charset="0"/>
              </a:rPr>
              <a:t> </a:t>
            </a:r>
            <a:endParaRPr lang="nb-NO" dirty="0">
              <a:effectLst/>
              <a:latin typeface="Aptos" panose="020B0004020202020204" pitchFamily="34" charset="0"/>
              <a:ea typeface="Aptos" panose="020B0004020202020204" pitchFamily="34" charset="0"/>
              <a:cs typeface="Aptos" panose="020B0004020202020204" pitchFamily="34" charset="0"/>
            </a:endParaRPr>
          </a:p>
        </p:txBody>
      </p:sp>
      <p:pic>
        <p:nvPicPr>
          <p:cNvPr id="8" name="Picture 6">
            <a:extLst>
              <a:ext uri="{FF2B5EF4-FFF2-40B4-BE49-F238E27FC236}">
                <a16:creationId xmlns:a16="http://schemas.microsoft.com/office/drawing/2014/main" id="{22AE9ED4-1F21-71CB-2B11-F3D7A7630BD0}"/>
              </a:ext>
            </a:extLst>
          </p:cNvPr>
          <p:cNvPicPr>
            <a:picLocks noChangeAspect="1"/>
          </p:cNvPicPr>
          <p:nvPr/>
        </p:nvPicPr>
        <p:blipFill>
          <a:blip r:embed="rId3"/>
          <a:stretch>
            <a:fillRect/>
          </a:stretch>
        </p:blipFill>
        <p:spPr>
          <a:xfrm rot="5400000">
            <a:off x="719498" y="45053"/>
            <a:ext cx="686387" cy="1181487"/>
          </a:xfrm>
          <a:prstGeom prst="rect">
            <a:avLst/>
          </a:prstGeom>
        </p:spPr>
      </p:pic>
      <p:sp>
        <p:nvSpPr>
          <p:cNvPr id="12" name="TekstSylinder 11">
            <a:extLst>
              <a:ext uri="{FF2B5EF4-FFF2-40B4-BE49-F238E27FC236}">
                <a16:creationId xmlns:a16="http://schemas.microsoft.com/office/drawing/2014/main" id="{CD152A67-EB64-DC88-F591-589624768118}"/>
              </a:ext>
            </a:extLst>
          </p:cNvPr>
          <p:cNvSpPr txBox="1"/>
          <p:nvPr/>
        </p:nvSpPr>
        <p:spPr>
          <a:xfrm>
            <a:off x="4439150" y="2489792"/>
            <a:ext cx="6242622" cy="3388941"/>
          </a:xfrm>
          <a:prstGeom prst="rect">
            <a:avLst/>
          </a:prstGeom>
          <a:noFill/>
        </p:spPr>
        <p:txBody>
          <a:bodyPr wrap="square">
            <a:spAutoFit/>
          </a:bodyPr>
          <a:lstStyle/>
          <a:p>
            <a:pPr marL="268288" indent="-268288">
              <a:lnSpc>
                <a:spcPct val="107000"/>
              </a:lnSpc>
              <a:spcAft>
                <a:spcPts val="800"/>
              </a:spcAft>
              <a:buFontTx/>
              <a:buChar char="-"/>
            </a:pPr>
            <a:r>
              <a:rPr lang="en-US" sz="1400" kern="100" dirty="0">
                <a:latin typeface="Aptos" panose="020B0004020202020204" pitchFamily="34" charset="0"/>
                <a:ea typeface="Aptos" panose="020B0004020202020204" pitchFamily="34" charset="0"/>
                <a:cs typeface="Times New Roman" panose="02020603050405020304" pitchFamily="18" charset="0"/>
              </a:rPr>
              <a:t>There is no known single “consciousness gene.” Instead, there are many genetic variants that can influence traits related to awareness, arousal, attention, and the brain’s capacity to integrate information.</a:t>
            </a:r>
            <a:endParaRPr lang="nb-NO" sz="1400" kern="100" dirty="0">
              <a:latin typeface="Aptos" panose="020B0004020202020204" pitchFamily="34" charset="0"/>
              <a:ea typeface="Aptos" panose="020B0004020202020204" pitchFamily="34" charset="0"/>
              <a:cs typeface="Times New Roman" panose="02020603050405020304" pitchFamily="18" charset="0"/>
            </a:endParaRPr>
          </a:p>
          <a:p>
            <a:pPr marL="285750" indent="-285750">
              <a:lnSpc>
                <a:spcPct val="107000"/>
              </a:lnSpc>
              <a:spcAft>
                <a:spcPts val="800"/>
              </a:spcAft>
              <a:buFontTx/>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Variation in consciousness-related processes does exist. People differ in baseline arousal, attention span, perceptual thresholds, and how readily content becomes conscious.</a:t>
            </a:r>
          </a:p>
          <a:p>
            <a:pPr marL="285750" indent="-285750">
              <a:lnSpc>
                <a:spcPct val="107000"/>
              </a:lnSpc>
              <a:spcAft>
                <a:spcPts val="800"/>
              </a:spcAft>
              <a:buFontTx/>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 These differences reflect genetic variation in brain development, neurotransmitter systems, and network dynamics—not a simple absence or presence of consciousness.</a:t>
            </a:r>
            <a:endParaRPr lang="nb-NO" sz="1400" kern="100" dirty="0">
              <a:effectLst/>
              <a:latin typeface="Aptos" panose="020B0004020202020204" pitchFamily="34" charset="0"/>
              <a:ea typeface="Aptos" panose="020B0004020202020204" pitchFamily="34" charset="0"/>
              <a:cs typeface="Times New Roman" panose="02020603050405020304" pitchFamily="18" charset="0"/>
            </a:endParaRPr>
          </a:p>
          <a:p>
            <a:pPr marL="268288" indent="-268288">
              <a:lnSpc>
                <a:spcPct val="107000"/>
              </a:lnSpc>
              <a:spcAft>
                <a:spcPts val="800"/>
              </a:spcAft>
              <a:buNone/>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 	There are genetic influences on brain structure and function that indirectly affect conscious processing: neuronal development, synaptic signaling, neurotransmitter systems (dopamine, GABA, glutamate), energy metabolism, sleep regulation, and </a:t>
            </a:r>
            <a:r>
              <a:rPr lang="en-US" sz="1400" i="1" kern="100" dirty="0">
                <a:solidFill>
                  <a:srgbClr val="4409FF"/>
                </a:solidFill>
                <a:effectLst/>
                <a:latin typeface="Aptos" panose="020B0004020202020204" pitchFamily="34" charset="0"/>
                <a:ea typeface="Aptos" panose="020B0004020202020204" pitchFamily="34" charset="0"/>
                <a:cs typeface="Times New Roman" panose="02020603050405020304" pitchFamily="18" charset="0"/>
              </a:rPr>
              <a:t>cortical network connectivity</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a:t>
            </a:r>
          </a:p>
        </p:txBody>
      </p:sp>
      <p:sp>
        <p:nvSpPr>
          <p:cNvPr id="14" name="TekstSylinder 13">
            <a:extLst>
              <a:ext uri="{FF2B5EF4-FFF2-40B4-BE49-F238E27FC236}">
                <a16:creationId xmlns:a16="http://schemas.microsoft.com/office/drawing/2014/main" id="{2123792C-225E-52BF-096F-226CD3EFB00E}"/>
              </a:ext>
            </a:extLst>
          </p:cNvPr>
          <p:cNvSpPr txBox="1"/>
          <p:nvPr/>
        </p:nvSpPr>
        <p:spPr>
          <a:xfrm>
            <a:off x="1653435" y="207349"/>
            <a:ext cx="2335622" cy="1015663"/>
          </a:xfrm>
          <a:prstGeom prst="rect">
            <a:avLst/>
          </a:prstGeom>
          <a:noFill/>
        </p:spPr>
        <p:txBody>
          <a:bodyPr wrap="square" rtlCol="0">
            <a:spAutoFit/>
          </a:bodyPr>
          <a:lstStyle/>
          <a:p>
            <a:r>
              <a:rPr lang="en-US" sz="2000" dirty="0"/>
              <a:t>Why are there no genetic markers of consciousness?</a:t>
            </a:r>
            <a:endParaRPr lang="nb-NO" sz="2000" dirty="0"/>
          </a:p>
        </p:txBody>
      </p:sp>
      <p:sp>
        <p:nvSpPr>
          <p:cNvPr id="3" name="TekstSylinder 2">
            <a:extLst>
              <a:ext uri="{FF2B5EF4-FFF2-40B4-BE49-F238E27FC236}">
                <a16:creationId xmlns:a16="http://schemas.microsoft.com/office/drawing/2014/main" id="{70D88534-E97D-78FC-A61F-FAAA28801EA2}"/>
              </a:ext>
            </a:extLst>
          </p:cNvPr>
          <p:cNvSpPr txBox="1"/>
          <p:nvPr/>
        </p:nvSpPr>
        <p:spPr>
          <a:xfrm>
            <a:off x="4682209" y="1639870"/>
            <a:ext cx="5287638" cy="646331"/>
          </a:xfrm>
          <a:prstGeom prst="rect">
            <a:avLst/>
          </a:prstGeom>
          <a:noFill/>
        </p:spPr>
        <p:txBody>
          <a:bodyPr wrap="square">
            <a:spAutoFit/>
          </a:bodyPr>
          <a:lstStyle/>
          <a:p>
            <a:pPr>
              <a:buNone/>
            </a:pPr>
            <a:r>
              <a:rPr lang="nb-NO" dirty="0">
                <a:solidFill>
                  <a:srgbClr val="4409FF"/>
                </a:solidFill>
                <a:effectLst/>
                <a:latin typeface="Aptos" panose="020B0004020202020204" pitchFamily="34" charset="0"/>
                <a:ea typeface="Times New Roman" panose="02020603050405020304" pitchFamily="18" charset="0"/>
                <a:cs typeface="Aptos" panose="020B0004020202020204" pitchFamily="34" charset="0"/>
              </a:rPr>
              <a:t>I </a:t>
            </a:r>
            <a:r>
              <a:rPr lang="nb-NO" dirty="0" err="1">
                <a:solidFill>
                  <a:srgbClr val="4409FF"/>
                </a:solidFill>
                <a:effectLst/>
                <a:latin typeface="Aptos" panose="020B0004020202020204" pitchFamily="34" charset="0"/>
                <a:ea typeface="Times New Roman" panose="02020603050405020304" pitchFamily="18" charset="0"/>
                <a:cs typeface="Aptos" panose="020B0004020202020204" pitchFamily="34" charset="0"/>
              </a:rPr>
              <a:t>asked</a:t>
            </a:r>
            <a:r>
              <a:rPr lang="nb-NO" dirty="0">
                <a:solidFill>
                  <a:srgbClr val="4409FF"/>
                </a:solidFill>
                <a:effectLst/>
                <a:latin typeface="Aptos" panose="020B0004020202020204" pitchFamily="34" charset="0"/>
                <a:ea typeface="Times New Roman" panose="02020603050405020304" pitchFamily="18" charset="0"/>
                <a:cs typeface="Aptos" panose="020B0004020202020204" pitchFamily="34" charset="0"/>
              </a:rPr>
              <a:t> </a:t>
            </a:r>
            <a:r>
              <a:rPr lang="nb-NO" dirty="0" err="1">
                <a:solidFill>
                  <a:srgbClr val="4409FF"/>
                </a:solidFill>
                <a:effectLst/>
                <a:latin typeface="Aptos" panose="020B0004020202020204" pitchFamily="34" charset="0"/>
                <a:ea typeface="Times New Roman" panose="02020603050405020304" pitchFamily="18" charset="0"/>
                <a:cs typeface="Aptos" panose="020B0004020202020204" pitchFamily="34" charset="0"/>
              </a:rPr>
              <a:t>ChapGPT</a:t>
            </a:r>
            <a:r>
              <a:rPr lang="nb-NO" dirty="0">
                <a:solidFill>
                  <a:srgbClr val="4409FF"/>
                </a:solidFill>
                <a:effectLst/>
                <a:latin typeface="Aptos" panose="020B0004020202020204" pitchFamily="34" charset="0"/>
                <a:ea typeface="Times New Roman" panose="02020603050405020304" pitchFamily="18" charset="0"/>
                <a:cs typeface="Aptos" panose="020B0004020202020204" pitchFamily="34" charset="0"/>
              </a:rPr>
              <a:t>-5 «</a:t>
            </a:r>
            <a:r>
              <a:rPr lang="nb-NO" dirty="0" err="1">
                <a:solidFill>
                  <a:srgbClr val="4409FF"/>
                </a:solidFill>
                <a:effectLst/>
                <a:latin typeface="Aptos" panose="020B0004020202020204" pitchFamily="34" charset="0"/>
                <a:ea typeface="Times New Roman" panose="02020603050405020304" pitchFamily="18" charset="0"/>
                <a:cs typeface="Aptos" panose="020B0004020202020204" pitchFamily="34" charset="0"/>
              </a:rPr>
              <a:t>Discuss</a:t>
            </a:r>
            <a:r>
              <a:rPr lang="nb-NO" dirty="0">
                <a:solidFill>
                  <a:srgbClr val="4409FF"/>
                </a:solidFill>
                <a:effectLst/>
                <a:latin typeface="Aptos" panose="020B0004020202020204" pitchFamily="34" charset="0"/>
                <a:ea typeface="Times New Roman" panose="02020603050405020304" pitchFamily="18" charset="0"/>
                <a:cs typeface="Aptos" panose="020B0004020202020204" pitchFamily="34" charset="0"/>
              </a:rPr>
              <a:t> the </a:t>
            </a:r>
            <a:r>
              <a:rPr lang="nb-NO" dirty="0" err="1">
                <a:solidFill>
                  <a:srgbClr val="4409FF"/>
                </a:solidFill>
                <a:effectLst/>
                <a:latin typeface="Aptos" panose="020B0004020202020204" pitchFamily="34" charset="0"/>
                <a:ea typeface="Times New Roman" panose="02020603050405020304" pitchFamily="18" charset="0"/>
                <a:cs typeface="Aptos" panose="020B0004020202020204" pitchFamily="34" charset="0"/>
              </a:rPr>
              <a:t>proposition</a:t>
            </a:r>
            <a:r>
              <a:rPr lang="nb-NO" dirty="0">
                <a:solidFill>
                  <a:srgbClr val="4409FF"/>
                </a:solidFill>
                <a:effectLst/>
                <a:latin typeface="Aptos" panose="020B0004020202020204" pitchFamily="34" charset="0"/>
                <a:ea typeface="Times New Roman" panose="02020603050405020304" pitchFamily="18" charset="0"/>
                <a:cs typeface="Aptos" panose="020B0004020202020204" pitchFamily="34" charset="0"/>
              </a:rPr>
              <a:t>, «If </a:t>
            </a:r>
            <a:r>
              <a:rPr lang="nb-NO" dirty="0" err="1">
                <a:solidFill>
                  <a:srgbClr val="4409FF"/>
                </a:solidFill>
                <a:effectLst/>
                <a:latin typeface="Aptos" panose="020B0004020202020204" pitchFamily="34" charset="0"/>
                <a:ea typeface="Times New Roman" panose="02020603050405020304" pitchFamily="18" charset="0"/>
                <a:cs typeface="Aptos" panose="020B0004020202020204" pitchFamily="34" charset="0"/>
              </a:rPr>
              <a:t>consciousness</a:t>
            </a:r>
            <a:r>
              <a:rPr lang="nb-NO" dirty="0">
                <a:solidFill>
                  <a:srgbClr val="4409FF"/>
                </a:solidFill>
                <a:effectLst/>
                <a:latin typeface="Aptos" panose="020B0004020202020204" pitchFamily="34" charset="0"/>
                <a:ea typeface="Times New Roman" panose="02020603050405020304" pitchFamily="18" charset="0"/>
                <a:cs typeface="Aptos" panose="020B0004020202020204" pitchFamily="34" charset="0"/>
              </a:rPr>
              <a:t> is a </a:t>
            </a:r>
            <a:r>
              <a:rPr lang="nb-NO" dirty="0" err="1">
                <a:solidFill>
                  <a:srgbClr val="4409FF"/>
                </a:solidFill>
                <a:effectLst/>
                <a:latin typeface="Aptos" panose="020B0004020202020204" pitchFamily="34" charset="0"/>
                <a:ea typeface="Times New Roman" panose="02020603050405020304" pitchFamily="18" charset="0"/>
                <a:cs typeface="Aptos" panose="020B0004020202020204" pitchFamily="34" charset="0"/>
              </a:rPr>
              <a:t>biological</a:t>
            </a:r>
            <a:r>
              <a:rPr lang="nb-NO" dirty="0">
                <a:solidFill>
                  <a:srgbClr val="4409FF"/>
                </a:solidFill>
                <a:effectLst/>
                <a:latin typeface="Aptos" panose="020B0004020202020204" pitchFamily="34" charset="0"/>
                <a:ea typeface="Times New Roman" panose="02020603050405020304" pitchFamily="18" charset="0"/>
                <a:cs typeface="Aptos" panose="020B0004020202020204" pitchFamily="34" charset="0"/>
              </a:rPr>
              <a:t>…….»</a:t>
            </a:r>
          </a:p>
        </p:txBody>
      </p:sp>
    </p:spTree>
    <p:extLst>
      <p:ext uri="{BB962C8B-B14F-4D97-AF65-F5344CB8AC3E}">
        <p14:creationId xmlns:p14="http://schemas.microsoft.com/office/powerpoint/2010/main" val="3788781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anim calcmode="lin" valueType="num">
                                      <p:cBhvr additive="base">
                                        <p:cTn id="15" dur="500" fill="hold"/>
                                        <p:tgtEl>
                                          <p:spTgt spid="7">
                                            <p:txEl>
                                              <p:pRg st="2" end="2"/>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7">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nodeType="click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anim calcmode="lin" valueType="num">
                                      <p:cBhvr additive="base">
                                        <p:cTn id="21" dur="500" fill="hold"/>
                                        <p:tgtEl>
                                          <p:spTgt spid="7">
                                            <p:txEl>
                                              <p:pRg st="4" end="4"/>
                                            </p:tx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7">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3">
                                            <p:txEl>
                                              <p:pRg st="0" end="0"/>
                                            </p:txEl>
                                          </p:spTgt>
                                        </p:tgtEl>
                                        <p:attrNameLst>
                                          <p:attrName>style.visibility</p:attrName>
                                        </p:attrNameLst>
                                      </p:cBhvr>
                                      <p:to>
                                        <p:strVal val="visible"/>
                                      </p:to>
                                    </p:set>
                                    <p:anim calcmode="lin" valueType="num">
                                      <p:cBhvr additive="base">
                                        <p:cTn id="2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2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8" fill="hold" grpId="0" nodeType="clickEffect">
                                  <p:stCondLst>
                                    <p:cond delay="0"/>
                                  </p:stCondLst>
                                  <p:childTnLst>
                                    <p:set>
                                      <p:cBhvr>
                                        <p:cTn id="32" dur="1" fill="hold">
                                          <p:stCondLst>
                                            <p:cond delay="0"/>
                                          </p:stCondLst>
                                        </p:cTn>
                                        <p:tgtEl>
                                          <p:spTgt spid="12">
                                            <p:txEl>
                                              <p:pRg st="0" end="0"/>
                                            </p:txEl>
                                          </p:spTgt>
                                        </p:tgtEl>
                                        <p:attrNameLst>
                                          <p:attrName>style.visibility</p:attrName>
                                        </p:attrNameLst>
                                      </p:cBhvr>
                                      <p:to>
                                        <p:strVal val="visible"/>
                                      </p:to>
                                    </p:set>
                                    <p:anim calcmode="lin" valueType="num">
                                      <p:cBhvr additive="base">
                                        <p:cTn id="33" dur="500" fill="hold"/>
                                        <p:tgtEl>
                                          <p:spTgt spid="12">
                                            <p:txEl>
                                              <p:pRg st="0" end="0"/>
                                            </p:txEl>
                                          </p:spTgt>
                                        </p:tgtEl>
                                        <p:attrNameLst>
                                          <p:attrName>ppt_x</p:attrName>
                                        </p:attrNameLst>
                                      </p:cBhvr>
                                      <p:tavLst>
                                        <p:tav tm="0">
                                          <p:val>
                                            <p:strVal val="0-#ppt_w/2"/>
                                          </p:val>
                                        </p:tav>
                                        <p:tav tm="100000">
                                          <p:val>
                                            <p:strVal val="#ppt_x"/>
                                          </p:val>
                                        </p:tav>
                                      </p:tavLst>
                                    </p:anim>
                                    <p:anim calcmode="lin" valueType="num">
                                      <p:cBhvr additive="base">
                                        <p:cTn id="34" dur="500" fill="hold"/>
                                        <p:tgtEl>
                                          <p:spTgt spid="12">
                                            <p:txEl>
                                              <p:pRg st="0" end="0"/>
                                            </p:txEl>
                                          </p:spTgt>
                                        </p:tgtEl>
                                        <p:attrNameLst>
                                          <p:attrName>ppt_y</p:attrName>
                                        </p:attrNameLst>
                                      </p:cBhvr>
                                      <p:tavLst>
                                        <p:tav tm="0">
                                          <p:val>
                                            <p:strVal val="#ppt_y"/>
                                          </p:val>
                                        </p:tav>
                                        <p:tav tm="100000">
                                          <p:val>
                                            <p:strVal val="#ppt_y"/>
                                          </p:val>
                                        </p:tav>
                                      </p:tavLst>
                                    </p:anim>
                                  </p:childTnLst>
                                </p:cTn>
                              </p:par>
                              <p:par>
                                <p:cTn id="35" presetID="2" presetClass="entr" presetSubtype="8" fill="hold" grpId="0" nodeType="withEffect">
                                  <p:stCondLst>
                                    <p:cond delay="0"/>
                                  </p:stCondLst>
                                  <p:childTnLst>
                                    <p:set>
                                      <p:cBhvr>
                                        <p:cTn id="36" dur="1" fill="hold">
                                          <p:stCondLst>
                                            <p:cond delay="0"/>
                                          </p:stCondLst>
                                        </p:cTn>
                                        <p:tgtEl>
                                          <p:spTgt spid="12">
                                            <p:txEl>
                                              <p:pRg st="1" end="1"/>
                                            </p:txEl>
                                          </p:spTgt>
                                        </p:tgtEl>
                                        <p:attrNameLst>
                                          <p:attrName>style.visibility</p:attrName>
                                        </p:attrNameLst>
                                      </p:cBhvr>
                                      <p:to>
                                        <p:strVal val="visible"/>
                                      </p:to>
                                    </p:set>
                                    <p:anim calcmode="lin" valueType="num">
                                      <p:cBhvr additive="base">
                                        <p:cTn id="37" dur="500" fill="hold"/>
                                        <p:tgtEl>
                                          <p:spTgt spid="12">
                                            <p:txEl>
                                              <p:pRg st="1" end="1"/>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12">
                                            <p:txEl>
                                              <p:pRg st="1" end="1"/>
                                            </p:txEl>
                                          </p:spTgt>
                                        </p:tgtEl>
                                        <p:attrNameLst>
                                          <p:attrName>ppt_y</p:attrName>
                                        </p:attrNameLst>
                                      </p:cBhvr>
                                      <p:tavLst>
                                        <p:tav tm="0">
                                          <p:val>
                                            <p:strVal val="#ppt_y"/>
                                          </p:val>
                                        </p:tav>
                                        <p:tav tm="100000">
                                          <p:val>
                                            <p:strVal val="#ppt_y"/>
                                          </p:val>
                                        </p:tav>
                                      </p:tavLst>
                                    </p:anim>
                                  </p:childTnLst>
                                </p:cTn>
                              </p:par>
                              <p:par>
                                <p:cTn id="39" presetID="2" presetClass="entr" presetSubtype="8" fill="hold" grpId="0" nodeType="withEffect">
                                  <p:stCondLst>
                                    <p:cond delay="0"/>
                                  </p:stCondLst>
                                  <p:childTnLst>
                                    <p:set>
                                      <p:cBhvr>
                                        <p:cTn id="40" dur="1" fill="hold">
                                          <p:stCondLst>
                                            <p:cond delay="0"/>
                                          </p:stCondLst>
                                        </p:cTn>
                                        <p:tgtEl>
                                          <p:spTgt spid="12">
                                            <p:txEl>
                                              <p:pRg st="2" end="2"/>
                                            </p:txEl>
                                          </p:spTgt>
                                        </p:tgtEl>
                                        <p:attrNameLst>
                                          <p:attrName>style.visibility</p:attrName>
                                        </p:attrNameLst>
                                      </p:cBhvr>
                                      <p:to>
                                        <p:strVal val="visible"/>
                                      </p:to>
                                    </p:set>
                                    <p:anim calcmode="lin" valueType="num">
                                      <p:cBhvr additive="base">
                                        <p:cTn id="41" dur="500" fill="hold"/>
                                        <p:tgtEl>
                                          <p:spTgt spid="12">
                                            <p:txEl>
                                              <p:pRg st="2" end="2"/>
                                            </p:txEl>
                                          </p:spTgt>
                                        </p:tgtEl>
                                        <p:attrNameLst>
                                          <p:attrName>ppt_x</p:attrName>
                                        </p:attrNameLst>
                                      </p:cBhvr>
                                      <p:tavLst>
                                        <p:tav tm="0">
                                          <p:val>
                                            <p:strVal val="0-#ppt_w/2"/>
                                          </p:val>
                                        </p:tav>
                                        <p:tav tm="100000">
                                          <p:val>
                                            <p:strVal val="#ppt_x"/>
                                          </p:val>
                                        </p:tav>
                                      </p:tavLst>
                                    </p:anim>
                                    <p:anim calcmode="lin" valueType="num">
                                      <p:cBhvr additive="base">
                                        <p:cTn id="42" dur="500" fill="hold"/>
                                        <p:tgtEl>
                                          <p:spTgt spid="12">
                                            <p:txEl>
                                              <p:pRg st="2" end="2"/>
                                            </p:txEl>
                                          </p:spTgt>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12">
                                            <p:txEl>
                                              <p:pRg st="3" end="3"/>
                                            </p:txEl>
                                          </p:spTgt>
                                        </p:tgtEl>
                                        <p:attrNameLst>
                                          <p:attrName>style.visibility</p:attrName>
                                        </p:attrNameLst>
                                      </p:cBhvr>
                                      <p:to>
                                        <p:strVal val="visible"/>
                                      </p:to>
                                    </p:set>
                                    <p:anim calcmode="lin" valueType="num">
                                      <p:cBhvr additive="base">
                                        <p:cTn id="45" dur="500" fill="hold"/>
                                        <p:tgtEl>
                                          <p:spTgt spid="12">
                                            <p:txEl>
                                              <p:pRg st="3" end="3"/>
                                            </p:txEl>
                                          </p:spTgt>
                                        </p:tgtEl>
                                        <p:attrNameLst>
                                          <p:attrName>ppt_x</p:attrName>
                                        </p:attrNameLst>
                                      </p:cBhvr>
                                      <p:tavLst>
                                        <p:tav tm="0">
                                          <p:val>
                                            <p:strVal val="0-#ppt_w/2"/>
                                          </p:val>
                                        </p:tav>
                                        <p:tav tm="100000">
                                          <p:val>
                                            <p:strVal val="#ppt_x"/>
                                          </p:val>
                                        </p:tav>
                                      </p:tavLst>
                                    </p:anim>
                                    <p:anim calcmode="lin" valueType="num">
                                      <p:cBhvr additive="base">
                                        <p:cTn id="46" dur="500" fill="hold"/>
                                        <p:tgtEl>
                                          <p:spTgt spid="12">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2" grpId="0" build="allAtOnce"/>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uppe 57">
            <a:extLst>
              <a:ext uri="{FF2B5EF4-FFF2-40B4-BE49-F238E27FC236}">
                <a16:creationId xmlns:a16="http://schemas.microsoft.com/office/drawing/2014/main" id="{D82C3BB5-1398-8B53-D5FB-BEF9AA92B261}"/>
              </a:ext>
            </a:extLst>
          </p:cNvPr>
          <p:cNvGrpSpPr/>
          <p:nvPr/>
        </p:nvGrpSpPr>
        <p:grpSpPr>
          <a:xfrm>
            <a:off x="600066" y="1025708"/>
            <a:ext cx="3883741" cy="3203700"/>
            <a:chOff x="688258" y="892031"/>
            <a:chExt cx="3883741" cy="3203700"/>
          </a:xfrm>
        </p:grpSpPr>
        <p:sp>
          <p:nvSpPr>
            <p:cNvPr id="57" name="Rektangel 56">
              <a:extLst>
                <a:ext uri="{FF2B5EF4-FFF2-40B4-BE49-F238E27FC236}">
                  <a16:creationId xmlns:a16="http://schemas.microsoft.com/office/drawing/2014/main" id="{72787CB9-6358-EC09-8A77-A7A700304A28}"/>
                </a:ext>
              </a:extLst>
            </p:cNvPr>
            <p:cNvSpPr/>
            <p:nvPr/>
          </p:nvSpPr>
          <p:spPr>
            <a:xfrm>
              <a:off x="688258" y="892031"/>
              <a:ext cx="3883741" cy="3203700"/>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dirty="0"/>
            </a:p>
          </p:txBody>
        </p:sp>
        <p:pic>
          <p:nvPicPr>
            <p:cNvPr id="32" name="Bilde 31">
              <a:extLst>
                <a:ext uri="{FF2B5EF4-FFF2-40B4-BE49-F238E27FC236}">
                  <a16:creationId xmlns:a16="http://schemas.microsoft.com/office/drawing/2014/main" id="{D755BC03-C2AA-EF11-6446-80DE52516F9E}"/>
                </a:ext>
              </a:extLst>
            </p:cNvPr>
            <p:cNvPicPr>
              <a:picLocks noChangeAspect="1"/>
            </p:cNvPicPr>
            <p:nvPr/>
          </p:nvPicPr>
          <p:blipFill>
            <a:blip r:embed="rId3"/>
            <a:srcRect l="2367"/>
            <a:stretch>
              <a:fillRect/>
            </a:stretch>
          </p:blipFill>
          <p:spPr>
            <a:xfrm>
              <a:off x="1065841" y="1226338"/>
              <a:ext cx="3041285" cy="2453543"/>
            </a:xfrm>
            <a:prstGeom prst="rect">
              <a:avLst/>
            </a:prstGeom>
          </p:spPr>
        </p:pic>
      </p:grpSp>
      <p:grpSp>
        <p:nvGrpSpPr>
          <p:cNvPr id="2" name="Gruppe 1">
            <a:extLst>
              <a:ext uri="{FF2B5EF4-FFF2-40B4-BE49-F238E27FC236}">
                <a16:creationId xmlns:a16="http://schemas.microsoft.com/office/drawing/2014/main" id="{08A6CC8D-F6CB-3422-BC55-770CF4536D42}"/>
              </a:ext>
            </a:extLst>
          </p:cNvPr>
          <p:cNvGrpSpPr/>
          <p:nvPr/>
        </p:nvGrpSpPr>
        <p:grpSpPr>
          <a:xfrm>
            <a:off x="493109" y="4321641"/>
            <a:ext cx="4097656" cy="2313416"/>
            <a:chOff x="7220576" y="1901215"/>
            <a:chExt cx="4097656" cy="2313416"/>
          </a:xfrm>
        </p:grpSpPr>
        <p:sp>
          <p:nvSpPr>
            <p:cNvPr id="34" name="TekstSylinder 33">
              <a:extLst>
                <a:ext uri="{FF2B5EF4-FFF2-40B4-BE49-F238E27FC236}">
                  <a16:creationId xmlns:a16="http://schemas.microsoft.com/office/drawing/2014/main" id="{87518770-45CE-2CD8-E76E-102C62C782DD}"/>
                </a:ext>
              </a:extLst>
            </p:cNvPr>
            <p:cNvSpPr txBox="1"/>
            <p:nvPr/>
          </p:nvSpPr>
          <p:spPr>
            <a:xfrm>
              <a:off x="7220576" y="1901215"/>
              <a:ext cx="4097656" cy="707886"/>
            </a:xfrm>
            <a:prstGeom prst="rect">
              <a:avLst/>
            </a:prstGeom>
            <a:noFill/>
          </p:spPr>
          <p:txBody>
            <a:bodyPr wrap="square">
              <a:spAutoFit/>
            </a:bodyPr>
            <a:lstStyle/>
            <a:p>
              <a:pPr>
                <a:buNone/>
              </a:pPr>
              <a:r>
                <a:rPr lang="en-US" sz="1000" b="1" dirty="0">
                  <a:solidFill>
                    <a:srgbClr val="4409FF"/>
                  </a:solidFill>
                </a:rPr>
                <a:t>Guiseppi Moruzzi and Horace Magoun (1949)</a:t>
              </a:r>
            </a:p>
            <a:p>
              <a:pPr>
                <a:buNone/>
              </a:pPr>
              <a:r>
                <a:rPr lang="en-US" sz="1000" dirty="0"/>
                <a:t>Moruzzi and Magoun discovered that stimulating the brainstem's reticular formation in cats caused widespread cortical arousal, as seen in EEG desynchronization, called the reticular activating system (RAS)</a:t>
              </a:r>
              <a:endParaRPr lang="en-US" sz="1000" b="1" dirty="0"/>
            </a:p>
          </p:txBody>
        </p:sp>
        <p:sp>
          <p:nvSpPr>
            <p:cNvPr id="36" name="TekstSylinder 35">
              <a:extLst>
                <a:ext uri="{FF2B5EF4-FFF2-40B4-BE49-F238E27FC236}">
                  <a16:creationId xmlns:a16="http://schemas.microsoft.com/office/drawing/2014/main" id="{F7966748-CF33-E3C8-820E-C3A3C2ACC35A}"/>
                </a:ext>
              </a:extLst>
            </p:cNvPr>
            <p:cNvSpPr txBox="1"/>
            <p:nvPr/>
          </p:nvSpPr>
          <p:spPr>
            <a:xfrm>
              <a:off x="7220576" y="3506745"/>
              <a:ext cx="3949749" cy="707886"/>
            </a:xfrm>
            <a:prstGeom prst="rect">
              <a:avLst/>
            </a:prstGeom>
            <a:noFill/>
          </p:spPr>
          <p:txBody>
            <a:bodyPr wrap="square">
              <a:spAutoFit/>
            </a:bodyPr>
            <a:lstStyle/>
            <a:p>
              <a:r>
                <a:rPr lang="en-US" sz="1000" b="1" dirty="0">
                  <a:solidFill>
                    <a:srgbClr val="4409FF"/>
                  </a:solidFill>
                </a:rPr>
                <a:t>Wolf Singer (1989)</a:t>
              </a:r>
              <a:r>
                <a:rPr lang="en-US" sz="1000" b="1" dirty="0"/>
                <a:t> </a:t>
              </a:r>
              <a:r>
                <a:rPr lang="en-US" sz="1000" dirty="0"/>
                <a:t>proposed that synchronized gamma-band oscillations (30–80 Hz) across distributed neural networks are crucial for binding sensory information into unified percepts—a process believed to be essential for conscious awareness</a:t>
              </a:r>
              <a:endParaRPr lang="nb-NO" sz="1000" dirty="0"/>
            </a:p>
          </p:txBody>
        </p:sp>
        <p:sp>
          <p:nvSpPr>
            <p:cNvPr id="38" name="TekstSylinder 37">
              <a:extLst>
                <a:ext uri="{FF2B5EF4-FFF2-40B4-BE49-F238E27FC236}">
                  <a16:creationId xmlns:a16="http://schemas.microsoft.com/office/drawing/2014/main" id="{D50583CE-572F-AF72-CA2D-B7469DDFE5F2}"/>
                </a:ext>
              </a:extLst>
            </p:cNvPr>
            <p:cNvSpPr txBox="1"/>
            <p:nvPr/>
          </p:nvSpPr>
          <p:spPr>
            <a:xfrm>
              <a:off x="7220576" y="2703980"/>
              <a:ext cx="4097656" cy="707886"/>
            </a:xfrm>
            <a:prstGeom prst="rect">
              <a:avLst/>
            </a:prstGeom>
            <a:noFill/>
          </p:spPr>
          <p:txBody>
            <a:bodyPr wrap="square">
              <a:spAutoFit/>
            </a:bodyPr>
            <a:lstStyle/>
            <a:p>
              <a:r>
                <a:rPr lang="en-US" sz="1000" b="1" dirty="0">
                  <a:solidFill>
                    <a:srgbClr val="4409FF"/>
                  </a:solidFill>
                </a:rPr>
                <a:t>Wilder Penfield (1975). </a:t>
              </a:r>
              <a:r>
                <a:rPr lang="en-US" sz="1000" dirty="0"/>
                <a:t>Consciousness and free will might not be fully explained by neural mechanisms alone,… a form of dualism, that the mind operates in concert with the brain but is not reducible to it, challenging strict materialist views </a:t>
              </a:r>
              <a:endParaRPr lang="nb-NO" sz="1000" dirty="0"/>
            </a:p>
          </p:txBody>
        </p:sp>
      </p:grpSp>
      <p:sp>
        <p:nvSpPr>
          <p:cNvPr id="47" name="TekstSylinder 46">
            <a:extLst>
              <a:ext uri="{FF2B5EF4-FFF2-40B4-BE49-F238E27FC236}">
                <a16:creationId xmlns:a16="http://schemas.microsoft.com/office/drawing/2014/main" id="{C41CD34C-F80F-0AE0-5F97-2675C0B489D4}"/>
              </a:ext>
            </a:extLst>
          </p:cNvPr>
          <p:cNvSpPr txBox="1"/>
          <p:nvPr/>
        </p:nvSpPr>
        <p:spPr>
          <a:xfrm>
            <a:off x="2673974" y="328288"/>
            <a:ext cx="7133318" cy="461665"/>
          </a:xfrm>
          <a:prstGeom prst="rect">
            <a:avLst/>
          </a:prstGeom>
          <a:noFill/>
        </p:spPr>
        <p:txBody>
          <a:bodyPr wrap="square" rtlCol="0">
            <a:spAutoFit/>
          </a:bodyPr>
          <a:lstStyle/>
          <a:p>
            <a:r>
              <a:rPr lang="en-US" sz="2400" b="1" dirty="0">
                <a:solidFill>
                  <a:srgbClr val="4409FF"/>
                </a:solidFill>
              </a:rPr>
              <a:t>The brain and neural correlates of consciousness</a:t>
            </a:r>
            <a:endParaRPr lang="nb-NO" sz="2400" b="1" dirty="0">
              <a:solidFill>
                <a:srgbClr val="4409FF"/>
              </a:solidFill>
            </a:endParaRPr>
          </a:p>
        </p:txBody>
      </p:sp>
      <p:pic>
        <p:nvPicPr>
          <p:cNvPr id="23" name="Bilde 22">
            <a:extLst>
              <a:ext uri="{FF2B5EF4-FFF2-40B4-BE49-F238E27FC236}">
                <a16:creationId xmlns:a16="http://schemas.microsoft.com/office/drawing/2014/main" id="{FC5D1AD0-756E-AC02-7B19-D06E83411D01}"/>
              </a:ext>
            </a:extLst>
          </p:cNvPr>
          <p:cNvPicPr>
            <a:picLocks noChangeAspect="1"/>
          </p:cNvPicPr>
          <p:nvPr/>
        </p:nvPicPr>
        <p:blipFill>
          <a:blip r:embed="rId4"/>
          <a:stretch>
            <a:fillRect/>
          </a:stretch>
        </p:blipFill>
        <p:spPr>
          <a:xfrm>
            <a:off x="6065147" y="1007887"/>
            <a:ext cx="4254697" cy="3298229"/>
          </a:xfrm>
          <a:prstGeom prst="rect">
            <a:avLst/>
          </a:prstGeom>
        </p:spPr>
      </p:pic>
      <p:sp>
        <p:nvSpPr>
          <p:cNvPr id="26" name="Ellipse 25">
            <a:extLst>
              <a:ext uri="{FF2B5EF4-FFF2-40B4-BE49-F238E27FC236}">
                <a16:creationId xmlns:a16="http://schemas.microsoft.com/office/drawing/2014/main" id="{122C8C11-EF58-83E7-58BC-B88ACBB41C6E}"/>
              </a:ext>
            </a:extLst>
          </p:cNvPr>
          <p:cNvSpPr/>
          <p:nvPr/>
        </p:nvSpPr>
        <p:spPr>
          <a:xfrm rot="19196253">
            <a:off x="6575673" y="1769042"/>
            <a:ext cx="769365" cy="218134"/>
          </a:xfrm>
          <a:prstGeom prst="ellipse">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3" name="TekstSylinder 32">
            <a:extLst>
              <a:ext uri="{FF2B5EF4-FFF2-40B4-BE49-F238E27FC236}">
                <a16:creationId xmlns:a16="http://schemas.microsoft.com/office/drawing/2014/main" id="{F4D0F5E1-326A-6FB7-9AA2-9EC03A688DFC}"/>
              </a:ext>
            </a:extLst>
          </p:cNvPr>
          <p:cNvSpPr txBox="1"/>
          <p:nvPr/>
        </p:nvSpPr>
        <p:spPr>
          <a:xfrm>
            <a:off x="6385330" y="4002208"/>
            <a:ext cx="1702041" cy="215444"/>
          </a:xfrm>
          <a:prstGeom prst="rect">
            <a:avLst/>
          </a:prstGeom>
          <a:noFill/>
        </p:spPr>
        <p:txBody>
          <a:bodyPr wrap="square" rtlCol="0">
            <a:spAutoFit/>
          </a:bodyPr>
          <a:lstStyle/>
          <a:p>
            <a:r>
              <a:rPr lang="en-US" sz="800" dirty="0" err="1"/>
              <a:t>Cleeremans</a:t>
            </a:r>
            <a:r>
              <a:rPr lang="en-US" sz="800" dirty="0"/>
              <a:t> et al., 2025, Figure 1</a:t>
            </a:r>
            <a:endParaRPr lang="nb-NO" sz="800" dirty="0"/>
          </a:p>
        </p:txBody>
      </p:sp>
      <p:grpSp>
        <p:nvGrpSpPr>
          <p:cNvPr id="37" name="Gruppe 36">
            <a:extLst>
              <a:ext uri="{FF2B5EF4-FFF2-40B4-BE49-F238E27FC236}">
                <a16:creationId xmlns:a16="http://schemas.microsoft.com/office/drawing/2014/main" id="{D7DE5B22-9684-42B2-727E-92F230366059}"/>
              </a:ext>
            </a:extLst>
          </p:cNvPr>
          <p:cNvGrpSpPr/>
          <p:nvPr/>
        </p:nvGrpSpPr>
        <p:grpSpPr>
          <a:xfrm>
            <a:off x="6521345" y="5478349"/>
            <a:ext cx="3285947" cy="1267598"/>
            <a:chOff x="3294576" y="4264544"/>
            <a:chExt cx="3285947" cy="1285855"/>
          </a:xfrm>
        </p:grpSpPr>
        <p:sp>
          <p:nvSpPr>
            <p:cNvPr id="39" name="Rektangel 38">
              <a:extLst>
                <a:ext uri="{FF2B5EF4-FFF2-40B4-BE49-F238E27FC236}">
                  <a16:creationId xmlns:a16="http://schemas.microsoft.com/office/drawing/2014/main" id="{4F66AE2F-140C-2369-E64A-989D84941C2E}"/>
                </a:ext>
              </a:extLst>
            </p:cNvPr>
            <p:cNvSpPr/>
            <p:nvPr/>
          </p:nvSpPr>
          <p:spPr>
            <a:xfrm>
              <a:off x="3294576" y="4264544"/>
              <a:ext cx="3106028" cy="1285855"/>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0" name="TekstSylinder 39">
              <a:extLst>
                <a:ext uri="{FF2B5EF4-FFF2-40B4-BE49-F238E27FC236}">
                  <a16:creationId xmlns:a16="http://schemas.microsoft.com/office/drawing/2014/main" id="{D6C4F206-61AD-0A6A-25A0-9CC8ED379716}"/>
                </a:ext>
              </a:extLst>
            </p:cNvPr>
            <p:cNvSpPr txBox="1"/>
            <p:nvPr/>
          </p:nvSpPr>
          <p:spPr>
            <a:xfrm>
              <a:off x="3424867" y="4315228"/>
              <a:ext cx="2845447" cy="369332"/>
            </a:xfrm>
            <a:prstGeom prst="rect">
              <a:avLst/>
            </a:prstGeom>
            <a:noFill/>
          </p:spPr>
          <p:txBody>
            <a:bodyPr wrap="square" rtlCol="0">
              <a:spAutoFit/>
            </a:bodyPr>
            <a:lstStyle/>
            <a:p>
              <a:r>
                <a:rPr lang="en-US" b="1" dirty="0">
                  <a:solidFill>
                    <a:srgbClr val="4409FF"/>
                  </a:solidFill>
                </a:rPr>
                <a:t>Absence of “uniqueness”</a:t>
              </a:r>
              <a:endParaRPr lang="nb-NO" b="1" dirty="0">
                <a:solidFill>
                  <a:srgbClr val="4409FF"/>
                </a:solidFill>
              </a:endParaRPr>
            </a:p>
          </p:txBody>
        </p:sp>
        <p:sp>
          <p:nvSpPr>
            <p:cNvPr id="45" name="TekstSylinder 44">
              <a:extLst>
                <a:ext uri="{FF2B5EF4-FFF2-40B4-BE49-F238E27FC236}">
                  <a16:creationId xmlns:a16="http://schemas.microsoft.com/office/drawing/2014/main" id="{FDFCEF3B-F47D-0C56-1CBC-8CAB03532789}"/>
                </a:ext>
              </a:extLst>
            </p:cNvPr>
            <p:cNvSpPr txBox="1"/>
            <p:nvPr/>
          </p:nvSpPr>
          <p:spPr>
            <a:xfrm>
              <a:off x="3302012" y="4808039"/>
              <a:ext cx="3278511" cy="646331"/>
            </a:xfrm>
            <a:prstGeom prst="rect">
              <a:avLst/>
            </a:prstGeom>
            <a:noFill/>
          </p:spPr>
          <p:txBody>
            <a:bodyPr wrap="square" rtlCol="0">
              <a:spAutoFit/>
            </a:bodyPr>
            <a:lstStyle/>
            <a:p>
              <a:r>
                <a:rPr lang="en-US" sz="1200" dirty="0"/>
                <a:t>For a neural event to fully represent a mental event, there must be some kind of unique neural characteristics of that event</a:t>
              </a:r>
              <a:endParaRPr lang="nb-NO" sz="1200" dirty="0"/>
            </a:p>
          </p:txBody>
        </p:sp>
      </p:grpSp>
      <p:sp>
        <p:nvSpPr>
          <p:cNvPr id="53" name="Ellipse 52">
            <a:extLst>
              <a:ext uri="{FF2B5EF4-FFF2-40B4-BE49-F238E27FC236}">
                <a16:creationId xmlns:a16="http://schemas.microsoft.com/office/drawing/2014/main" id="{8FFBD363-FC20-498E-EA2A-9A7CE7C3C170}"/>
              </a:ext>
            </a:extLst>
          </p:cNvPr>
          <p:cNvSpPr/>
          <p:nvPr/>
        </p:nvSpPr>
        <p:spPr>
          <a:xfrm rot="18651145">
            <a:off x="9215508" y="3539746"/>
            <a:ext cx="409124" cy="254326"/>
          </a:xfrm>
          <a:prstGeom prst="ellipse">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4" name="Ellipse 53">
            <a:extLst>
              <a:ext uri="{FF2B5EF4-FFF2-40B4-BE49-F238E27FC236}">
                <a16:creationId xmlns:a16="http://schemas.microsoft.com/office/drawing/2014/main" id="{25F689B6-5053-F69F-12AD-5B8FFB915E1C}"/>
              </a:ext>
            </a:extLst>
          </p:cNvPr>
          <p:cNvSpPr/>
          <p:nvPr/>
        </p:nvSpPr>
        <p:spPr>
          <a:xfrm rot="19196253">
            <a:off x="8303523" y="1683494"/>
            <a:ext cx="790612" cy="233893"/>
          </a:xfrm>
          <a:prstGeom prst="ellipse">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5" name="Ellipse 54">
            <a:extLst>
              <a:ext uri="{FF2B5EF4-FFF2-40B4-BE49-F238E27FC236}">
                <a16:creationId xmlns:a16="http://schemas.microsoft.com/office/drawing/2014/main" id="{F69A8B63-FBB0-A579-EC1B-8A374392A8EB}"/>
              </a:ext>
            </a:extLst>
          </p:cNvPr>
          <p:cNvSpPr/>
          <p:nvPr/>
        </p:nvSpPr>
        <p:spPr>
          <a:xfrm rot="19196253">
            <a:off x="6577321" y="3302452"/>
            <a:ext cx="722590" cy="221454"/>
          </a:xfrm>
          <a:prstGeom prst="ellipse">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6" name="TekstSylinder 55">
            <a:extLst>
              <a:ext uri="{FF2B5EF4-FFF2-40B4-BE49-F238E27FC236}">
                <a16:creationId xmlns:a16="http://schemas.microsoft.com/office/drawing/2014/main" id="{E8221023-A63A-76C4-8DBA-A7A1C653607B}"/>
              </a:ext>
            </a:extLst>
          </p:cNvPr>
          <p:cNvSpPr txBox="1"/>
          <p:nvPr/>
        </p:nvSpPr>
        <p:spPr>
          <a:xfrm>
            <a:off x="6348238" y="4339378"/>
            <a:ext cx="3688513" cy="1107996"/>
          </a:xfrm>
          <a:prstGeom prst="rect">
            <a:avLst/>
          </a:prstGeom>
          <a:noFill/>
        </p:spPr>
        <p:txBody>
          <a:bodyPr wrap="square" rtlCol="0">
            <a:spAutoFit/>
          </a:bodyPr>
          <a:lstStyle/>
          <a:p>
            <a:r>
              <a:rPr lang="nb-NO" sz="1100" i="1" dirty="0"/>
              <a:t>«Most, </a:t>
            </a:r>
            <a:r>
              <a:rPr lang="nb-NO" sz="1100" i="1" dirty="0" err="1"/>
              <a:t>if</a:t>
            </a:r>
            <a:r>
              <a:rPr lang="nb-NO" sz="1100" i="1" dirty="0"/>
              <a:t> not all, </a:t>
            </a:r>
            <a:r>
              <a:rPr lang="nb-NO" sz="1100" i="1" dirty="0" err="1"/>
              <a:t>theories</a:t>
            </a:r>
            <a:r>
              <a:rPr lang="nb-NO" sz="1100" i="1" dirty="0"/>
              <a:t> </a:t>
            </a:r>
            <a:r>
              <a:rPr lang="nb-NO" sz="1100" i="1" dirty="0" err="1"/>
              <a:t>include</a:t>
            </a:r>
            <a:r>
              <a:rPr lang="nb-NO" sz="1100" i="1" dirty="0"/>
              <a:t> </a:t>
            </a:r>
            <a:r>
              <a:rPr lang="nb-NO" sz="1100" i="1" dirty="0" err="1"/>
              <a:t>claims</a:t>
            </a:r>
            <a:r>
              <a:rPr lang="nb-NO" sz="1100" i="1" dirty="0"/>
              <a:t> and </a:t>
            </a:r>
            <a:r>
              <a:rPr lang="nb-NO" sz="1100" i="1" dirty="0" err="1"/>
              <a:t>concepts</a:t>
            </a:r>
            <a:r>
              <a:rPr lang="nb-NO" sz="1100" i="1" dirty="0"/>
              <a:t> </a:t>
            </a:r>
            <a:r>
              <a:rPr lang="nb-NO" sz="1100" i="1" dirty="0" err="1"/>
              <a:t>that</a:t>
            </a:r>
            <a:r>
              <a:rPr lang="nb-NO" sz="1100" i="1" dirty="0"/>
              <a:t> </a:t>
            </a:r>
            <a:r>
              <a:rPr lang="nb-NO" sz="1100" i="1" dirty="0" err="1"/>
              <a:t>are</a:t>
            </a:r>
            <a:r>
              <a:rPr lang="nb-NO" sz="1100" i="1" dirty="0"/>
              <a:t> </a:t>
            </a:r>
            <a:r>
              <a:rPr lang="nb-NO" sz="1100" i="1" dirty="0" err="1"/>
              <a:t>somewhat</a:t>
            </a:r>
            <a:r>
              <a:rPr lang="nb-NO" sz="1100" i="1" dirty="0"/>
              <a:t> </a:t>
            </a:r>
            <a:r>
              <a:rPr lang="nb-NO" sz="1100" i="1" dirty="0" err="1"/>
              <a:t>fuzzy</a:t>
            </a:r>
            <a:r>
              <a:rPr lang="nb-NO" sz="1100" i="1" dirty="0"/>
              <a:t>, </a:t>
            </a:r>
            <a:r>
              <a:rPr lang="nb-NO" sz="1100" i="1" dirty="0" err="1"/>
              <a:t>often</a:t>
            </a:r>
            <a:r>
              <a:rPr lang="nb-NO" sz="1100" i="1" dirty="0"/>
              <a:t> </a:t>
            </a:r>
            <a:r>
              <a:rPr lang="nb-NO" sz="1100" i="1" dirty="0" err="1"/>
              <a:t>almost</a:t>
            </a:r>
            <a:r>
              <a:rPr lang="nb-NO" sz="1100" i="1" dirty="0"/>
              <a:t> </a:t>
            </a:r>
            <a:r>
              <a:rPr lang="nb-NO" sz="1100" i="1" dirty="0" err="1"/>
              <a:t>metaphorical</a:t>
            </a:r>
            <a:r>
              <a:rPr lang="nb-NO" sz="1100" i="1" dirty="0"/>
              <a:t>, and  </a:t>
            </a:r>
            <a:r>
              <a:rPr lang="nb-NO" sz="1100" i="1" dirty="0" err="1"/>
              <a:t>these</a:t>
            </a:r>
            <a:r>
              <a:rPr lang="nb-NO" sz="1100" i="1" dirty="0"/>
              <a:t> </a:t>
            </a:r>
            <a:r>
              <a:rPr lang="nb-NO" sz="1100" i="1" dirty="0" err="1"/>
              <a:t>are</a:t>
            </a:r>
            <a:r>
              <a:rPr lang="nb-NO" sz="1100" i="1" dirty="0"/>
              <a:t> </a:t>
            </a:r>
            <a:r>
              <a:rPr lang="nb-NO" sz="1100" i="1" dirty="0" err="1"/>
              <a:t>then</a:t>
            </a:r>
            <a:r>
              <a:rPr lang="nb-NO" sz="1100" i="1" dirty="0"/>
              <a:t> </a:t>
            </a:r>
            <a:r>
              <a:rPr lang="nb-NO" sz="1100" i="1" dirty="0" err="1"/>
              <a:t>translated</a:t>
            </a:r>
            <a:r>
              <a:rPr lang="nb-NO" sz="1100" i="1" dirty="0"/>
              <a:t> </a:t>
            </a:r>
            <a:r>
              <a:rPr lang="nb-NO" sz="1100" i="1" dirty="0" err="1"/>
              <a:t>into</a:t>
            </a:r>
            <a:r>
              <a:rPr lang="nb-NO" sz="1100" i="1" dirty="0"/>
              <a:t> neural terms in </a:t>
            </a:r>
            <a:r>
              <a:rPr lang="nb-NO" sz="1100" i="1" dirty="0" err="1"/>
              <a:t>ways</a:t>
            </a:r>
            <a:r>
              <a:rPr lang="nb-NO" sz="1100" i="1" dirty="0"/>
              <a:t> </a:t>
            </a:r>
            <a:r>
              <a:rPr lang="nb-NO" sz="1100" i="1" dirty="0" err="1"/>
              <a:t>that</a:t>
            </a:r>
            <a:r>
              <a:rPr lang="nb-NO" sz="1100" i="1" dirty="0"/>
              <a:t> </a:t>
            </a:r>
            <a:r>
              <a:rPr lang="nb-NO" sz="1100" i="1" dirty="0" err="1"/>
              <a:t>are</a:t>
            </a:r>
            <a:r>
              <a:rPr lang="nb-NO" sz="1100" i="1" dirty="0"/>
              <a:t> </a:t>
            </a:r>
            <a:r>
              <a:rPr lang="nb-NO" sz="1100" i="1" dirty="0" err="1"/>
              <a:t>sometimes</a:t>
            </a:r>
            <a:r>
              <a:rPr lang="nb-NO" sz="1100" i="1" dirty="0"/>
              <a:t> </a:t>
            </a:r>
            <a:r>
              <a:rPr lang="nb-NO" sz="1100" i="1" dirty="0" err="1"/>
              <a:t>too</a:t>
            </a:r>
            <a:r>
              <a:rPr lang="nb-NO" sz="1100" i="1" dirty="0"/>
              <a:t> </a:t>
            </a:r>
            <a:r>
              <a:rPr lang="nb-NO" sz="1100" i="1" dirty="0" err="1"/>
              <a:t>simplistic</a:t>
            </a:r>
            <a:r>
              <a:rPr lang="nb-NO" sz="1100" i="1" dirty="0"/>
              <a:t>, for </a:t>
            </a:r>
            <a:r>
              <a:rPr lang="nb-NO" sz="1100" i="1" dirty="0" err="1"/>
              <a:t>example</a:t>
            </a:r>
            <a:r>
              <a:rPr lang="nb-NO" sz="1100" i="1" dirty="0"/>
              <a:t> by </a:t>
            </a:r>
            <a:r>
              <a:rPr lang="nb-NO" sz="1100" i="1" dirty="0" err="1"/>
              <a:t>debating</a:t>
            </a:r>
            <a:r>
              <a:rPr lang="nb-NO" sz="1100" i="1" dirty="0"/>
              <a:t> </a:t>
            </a:r>
            <a:r>
              <a:rPr lang="nb-NO" sz="1100" i="1" dirty="0" err="1"/>
              <a:t>whether</a:t>
            </a:r>
            <a:r>
              <a:rPr lang="nb-NO" sz="1100" i="1" dirty="0"/>
              <a:t> </a:t>
            </a:r>
            <a:r>
              <a:rPr lang="nb-NO" sz="1100" i="1" dirty="0" err="1"/>
              <a:t>consciousness</a:t>
            </a:r>
            <a:r>
              <a:rPr lang="nb-NO" sz="1100" i="1" dirty="0"/>
              <a:t> is </a:t>
            </a:r>
            <a:r>
              <a:rPr lang="nb-NO" sz="1100" i="1" dirty="0" err="1"/>
              <a:t>subserved</a:t>
            </a:r>
            <a:r>
              <a:rPr lang="nb-NO" sz="1100" i="1" dirty="0"/>
              <a:t> by the front or the back of the </a:t>
            </a:r>
            <a:r>
              <a:rPr lang="nb-NO" sz="1100" i="1" dirty="0" err="1"/>
              <a:t>brain</a:t>
            </a:r>
            <a:r>
              <a:rPr lang="nb-NO" sz="1100" i="1" dirty="0"/>
              <a:t>» </a:t>
            </a:r>
            <a:r>
              <a:rPr lang="nb-NO" sz="800" i="1" dirty="0"/>
              <a:t>(</a:t>
            </a:r>
            <a:r>
              <a:rPr lang="nb-NO" sz="800" i="1" dirty="0" err="1"/>
              <a:t>Cleeremans</a:t>
            </a:r>
            <a:r>
              <a:rPr lang="nb-NO" sz="800" i="1" dirty="0"/>
              <a:t> et al, 2025, </a:t>
            </a:r>
            <a:r>
              <a:rPr lang="nb-NO" sz="800" i="1" dirty="0" err="1"/>
              <a:t>p,7</a:t>
            </a:r>
            <a:r>
              <a:rPr lang="nb-NO" sz="800" i="1" dirty="0"/>
              <a:t>)</a:t>
            </a:r>
            <a:endParaRPr lang="nb-NO" sz="1100" i="1" dirty="0"/>
          </a:p>
        </p:txBody>
      </p:sp>
    </p:spTree>
    <p:extLst>
      <p:ext uri="{BB962C8B-B14F-4D97-AF65-F5344CB8AC3E}">
        <p14:creationId xmlns:p14="http://schemas.microsoft.com/office/powerpoint/2010/main" val="553056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8"/>
                                        </p:tgtEl>
                                        <p:attrNameLst>
                                          <p:attrName>style.visibility</p:attrName>
                                        </p:attrNameLst>
                                      </p:cBhvr>
                                      <p:to>
                                        <p:strVal val="visible"/>
                                      </p:to>
                                    </p:set>
                                    <p:anim calcmode="lin" valueType="num">
                                      <p:cBhvr additive="base">
                                        <p:cTn id="7" dur="500" fill="hold"/>
                                        <p:tgtEl>
                                          <p:spTgt spid="58"/>
                                        </p:tgtEl>
                                        <p:attrNameLst>
                                          <p:attrName>ppt_x</p:attrName>
                                        </p:attrNameLst>
                                      </p:cBhvr>
                                      <p:tavLst>
                                        <p:tav tm="0">
                                          <p:val>
                                            <p:strVal val="0-#ppt_w/2"/>
                                          </p:val>
                                        </p:tav>
                                        <p:tav tm="100000">
                                          <p:val>
                                            <p:strVal val="#ppt_x"/>
                                          </p:val>
                                        </p:tav>
                                      </p:tavLst>
                                    </p:anim>
                                    <p:anim calcmode="lin" valueType="num">
                                      <p:cBhvr additive="base">
                                        <p:cTn id="8" dur="500" fill="hold"/>
                                        <p:tgtEl>
                                          <p:spTgt spid="58"/>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 calcmode="lin" valueType="num">
                                      <p:cBhvr additive="base">
                                        <p:cTn id="17" dur="500" fill="hold"/>
                                        <p:tgtEl>
                                          <p:spTgt spid="23"/>
                                        </p:tgtEl>
                                        <p:attrNameLst>
                                          <p:attrName>ppt_x</p:attrName>
                                        </p:attrNameLst>
                                      </p:cBhvr>
                                      <p:tavLst>
                                        <p:tav tm="0">
                                          <p:val>
                                            <p:strVal val="0-#ppt_w/2"/>
                                          </p:val>
                                        </p:tav>
                                        <p:tav tm="100000">
                                          <p:val>
                                            <p:strVal val="#ppt_x"/>
                                          </p:val>
                                        </p:tav>
                                      </p:tavLst>
                                    </p:anim>
                                    <p:anim calcmode="lin" valueType="num">
                                      <p:cBhvr additive="base">
                                        <p:cTn id="18" dur="500" fill="hold"/>
                                        <p:tgtEl>
                                          <p:spTgt spid="23"/>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33"/>
                                        </p:tgtEl>
                                        <p:attrNameLst>
                                          <p:attrName>style.visibility</p:attrName>
                                        </p:attrNameLst>
                                      </p:cBhvr>
                                      <p:to>
                                        <p:strVal val="visible"/>
                                      </p:to>
                                    </p:set>
                                    <p:anim calcmode="lin" valueType="num">
                                      <p:cBhvr additive="base">
                                        <p:cTn id="21" dur="500" fill="hold"/>
                                        <p:tgtEl>
                                          <p:spTgt spid="33"/>
                                        </p:tgtEl>
                                        <p:attrNameLst>
                                          <p:attrName>ppt_x</p:attrName>
                                        </p:attrNameLst>
                                      </p:cBhvr>
                                      <p:tavLst>
                                        <p:tav tm="0">
                                          <p:val>
                                            <p:strVal val="0-#ppt_w/2"/>
                                          </p:val>
                                        </p:tav>
                                        <p:tav tm="100000">
                                          <p:val>
                                            <p:strVal val="#ppt_x"/>
                                          </p:val>
                                        </p:tav>
                                      </p:tavLst>
                                    </p:anim>
                                    <p:anim calcmode="lin" valueType="num">
                                      <p:cBhvr additive="base">
                                        <p:cTn id="22" dur="500" fill="hold"/>
                                        <p:tgtEl>
                                          <p:spTgt spid="33"/>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56"/>
                                        </p:tgtEl>
                                        <p:attrNameLst>
                                          <p:attrName>style.visibility</p:attrName>
                                        </p:attrNameLst>
                                      </p:cBhvr>
                                      <p:to>
                                        <p:strVal val="visible"/>
                                      </p:to>
                                    </p:set>
                                    <p:anim calcmode="lin" valueType="num">
                                      <p:cBhvr additive="base">
                                        <p:cTn id="27" dur="500" fill="hold"/>
                                        <p:tgtEl>
                                          <p:spTgt spid="56"/>
                                        </p:tgtEl>
                                        <p:attrNameLst>
                                          <p:attrName>ppt_x</p:attrName>
                                        </p:attrNameLst>
                                      </p:cBhvr>
                                      <p:tavLst>
                                        <p:tav tm="0">
                                          <p:val>
                                            <p:strVal val="0-#ppt_w/2"/>
                                          </p:val>
                                        </p:tav>
                                        <p:tav tm="100000">
                                          <p:val>
                                            <p:strVal val="#ppt_x"/>
                                          </p:val>
                                        </p:tav>
                                      </p:tavLst>
                                    </p:anim>
                                    <p:anim calcmode="lin" valueType="num">
                                      <p:cBhvr additive="base">
                                        <p:cTn id="28" dur="500" fill="hold"/>
                                        <p:tgtEl>
                                          <p:spTgt spid="56"/>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8" fill="hold" grpId="0" nodeType="clickEffect">
                                  <p:stCondLst>
                                    <p:cond delay="0"/>
                                  </p:stCondLst>
                                  <p:childTnLst>
                                    <p:set>
                                      <p:cBhvr>
                                        <p:cTn id="32" dur="1" fill="hold">
                                          <p:stCondLst>
                                            <p:cond delay="0"/>
                                          </p:stCondLst>
                                        </p:cTn>
                                        <p:tgtEl>
                                          <p:spTgt spid="26"/>
                                        </p:tgtEl>
                                        <p:attrNameLst>
                                          <p:attrName>style.visibility</p:attrName>
                                        </p:attrNameLst>
                                      </p:cBhvr>
                                      <p:to>
                                        <p:strVal val="visible"/>
                                      </p:to>
                                    </p:set>
                                    <p:anim calcmode="lin" valueType="num">
                                      <p:cBhvr additive="base">
                                        <p:cTn id="33" dur="500" fill="hold"/>
                                        <p:tgtEl>
                                          <p:spTgt spid="26"/>
                                        </p:tgtEl>
                                        <p:attrNameLst>
                                          <p:attrName>ppt_x</p:attrName>
                                        </p:attrNameLst>
                                      </p:cBhvr>
                                      <p:tavLst>
                                        <p:tav tm="0">
                                          <p:val>
                                            <p:strVal val="0-#ppt_w/2"/>
                                          </p:val>
                                        </p:tav>
                                        <p:tav tm="100000">
                                          <p:val>
                                            <p:strVal val="#ppt_x"/>
                                          </p:val>
                                        </p:tav>
                                      </p:tavLst>
                                    </p:anim>
                                    <p:anim calcmode="lin" valueType="num">
                                      <p:cBhvr additive="base">
                                        <p:cTn id="34" dur="500" fill="hold"/>
                                        <p:tgtEl>
                                          <p:spTgt spid="26"/>
                                        </p:tgtEl>
                                        <p:attrNameLst>
                                          <p:attrName>ppt_y</p:attrName>
                                        </p:attrNameLst>
                                      </p:cBhvr>
                                      <p:tavLst>
                                        <p:tav tm="0">
                                          <p:val>
                                            <p:strVal val="#ppt_y"/>
                                          </p:val>
                                        </p:tav>
                                        <p:tav tm="100000">
                                          <p:val>
                                            <p:strVal val="#ppt_y"/>
                                          </p:val>
                                        </p:tav>
                                      </p:tavLst>
                                    </p:anim>
                                  </p:childTnLst>
                                </p:cTn>
                              </p:par>
                              <p:par>
                                <p:cTn id="35" presetID="2" presetClass="entr" presetSubtype="8" fill="hold" grpId="0" nodeType="withEffect">
                                  <p:stCondLst>
                                    <p:cond delay="0"/>
                                  </p:stCondLst>
                                  <p:childTnLst>
                                    <p:set>
                                      <p:cBhvr>
                                        <p:cTn id="36" dur="1" fill="hold">
                                          <p:stCondLst>
                                            <p:cond delay="0"/>
                                          </p:stCondLst>
                                        </p:cTn>
                                        <p:tgtEl>
                                          <p:spTgt spid="53"/>
                                        </p:tgtEl>
                                        <p:attrNameLst>
                                          <p:attrName>style.visibility</p:attrName>
                                        </p:attrNameLst>
                                      </p:cBhvr>
                                      <p:to>
                                        <p:strVal val="visible"/>
                                      </p:to>
                                    </p:set>
                                    <p:anim calcmode="lin" valueType="num">
                                      <p:cBhvr additive="base">
                                        <p:cTn id="37" dur="500" fill="hold"/>
                                        <p:tgtEl>
                                          <p:spTgt spid="53"/>
                                        </p:tgtEl>
                                        <p:attrNameLst>
                                          <p:attrName>ppt_x</p:attrName>
                                        </p:attrNameLst>
                                      </p:cBhvr>
                                      <p:tavLst>
                                        <p:tav tm="0">
                                          <p:val>
                                            <p:strVal val="0-#ppt_w/2"/>
                                          </p:val>
                                        </p:tav>
                                        <p:tav tm="100000">
                                          <p:val>
                                            <p:strVal val="#ppt_x"/>
                                          </p:val>
                                        </p:tav>
                                      </p:tavLst>
                                    </p:anim>
                                    <p:anim calcmode="lin" valueType="num">
                                      <p:cBhvr additive="base">
                                        <p:cTn id="38" dur="500" fill="hold"/>
                                        <p:tgtEl>
                                          <p:spTgt spid="53"/>
                                        </p:tgtEl>
                                        <p:attrNameLst>
                                          <p:attrName>ppt_y</p:attrName>
                                        </p:attrNameLst>
                                      </p:cBhvr>
                                      <p:tavLst>
                                        <p:tav tm="0">
                                          <p:val>
                                            <p:strVal val="#ppt_y"/>
                                          </p:val>
                                        </p:tav>
                                        <p:tav tm="100000">
                                          <p:val>
                                            <p:strVal val="#ppt_y"/>
                                          </p:val>
                                        </p:tav>
                                      </p:tavLst>
                                    </p:anim>
                                  </p:childTnLst>
                                </p:cTn>
                              </p:par>
                              <p:par>
                                <p:cTn id="39" presetID="2" presetClass="entr" presetSubtype="8" fill="hold" grpId="0" nodeType="withEffect">
                                  <p:stCondLst>
                                    <p:cond delay="0"/>
                                  </p:stCondLst>
                                  <p:childTnLst>
                                    <p:set>
                                      <p:cBhvr>
                                        <p:cTn id="40" dur="1" fill="hold">
                                          <p:stCondLst>
                                            <p:cond delay="0"/>
                                          </p:stCondLst>
                                        </p:cTn>
                                        <p:tgtEl>
                                          <p:spTgt spid="54"/>
                                        </p:tgtEl>
                                        <p:attrNameLst>
                                          <p:attrName>style.visibility</p:attrName>
                                        </p:attrNameLst>
                                      </p:cBhvr>
                                      <p:to>
                                        <p:strVal val="visible"/>
                                      </p:to>
                                    </p:set>
                                    <p:anim calcmode="lin" valueType="num">
                                      <p:cBhvr additive="base">
                                        <p:cTn id="41" dur="500" fill="hold"/>
                                        <p:tgtEl>
                                          <p:spTgt spid="54"/>
                                        </p:tgtEl>
                                        <p:attrNameLst>
                                          <p:attrName>ppt_x</p:attrName>
                                        </p:attrNameLst>
                                      </p:cBhvr>
                                      <p:tavLst>
                                        <p:tav tm="0">
                                          <p:val>
                                            <p:strVal val="0-#ppt_w/2"/>
                                          </p:val>
                                        </p:tav>
                                        <p:tav tm="100000">
                                          <p:val>
                                            <p:strVal val="#ppt_x"/>
                                          </p:val>
                                        </p:tav>
                                      </p:tavLst>
                                    </p:anim>
                                    <p:anim calcmode="lin" valueType="num">
                                      <p:cBhvr additive="base">
                                        <p:cTn id="42" dur="500" fill="hold"/>
                                        <p:tgtEl>
                                          <p:spTgt spid="5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55"/>
                                        </p:tgtEl>
                                        <p:attrNameLst>
                                          <p:attrName>style.visibility</p:attrName>
                                        </p:attrNameLst>
                                      </p:cBhvr>
                                      <p:to>
                                        <p:strVal val="visible"/>
                                      </p:to>
                                    </p:set>
                                    <p:anim calcmode="lin" valueType="num">
                                      <p:cBhvr additive="base">
                                        <p:cTn id="45" dur="500" fill="hold"/>
                                        <p:tgtEl>
                                          <p:spTgt spid="55"/>
                                        </p:tgtEl>
                                        <p:attrNameLst>
                                          <p:attrName>ppt_x</p:attrName>
                                        </p:attrNameLst>
                                      </p:cBhvr>
                                      <p:tavLst>
                                        <p:tav tm="0">
                                          <p:val>
                                            <p:strVal val="0-#ppt_w/2"/>
                                          </p:val>
                                        </p:tav>
                                        <p:tav tm="100000">
                                          <p:val>
                                            <p:strVal val="#ppt_x"/>
                                          </p:val>
                                        </p:tav>
                                      </p:tavLst>
                                    </p:anim>
                                    <p:anim calcmode="lin" valueType="num">
                                      <p:cBhvr additive="base">
                                        <p:cTn id="46" dur="500" fill="hold"/>
                                        <p:tgtEl>
                                          <p:spTgt spid="55"/>
                                        </p:tgtEl>
                                        <p:attrNameLst>
                                          <p:attrName>ppt_y</p:attrName>
                                        </p:attrNameLst>
                                      </p:cBhvr>
                                      <p:tavLst>
                                        <p:tav tm="0">
                                          <p:val>
                                            <p:strVal val="#ppt_y"/>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8" fill="hold" nodeType="clickEffect">
                                  <p:stCondLst>
                                    <p:cond delay="0"/>
                                  </p:stCondLst>
                                  <p:childTnLst>
                                    <p:set>
                                      <p:cBhvr>
                                        <p:cTn id="50" dur="1" fill="hold">
                                          <p:stCondLst>
                                            <p:cond delay="0"/>
                                          </p:stCondLst>
                                        </p:cTn>
                                        <p:tgtEl>
                                          <p:spTgt spid="37"/>
                                        </p:tgtEl>
                                        <p:attrNameLst>
                                          <p:attrName>style.visibility</p:attrName>
                                        </p:attrNameLst>
                                      </p:cBhvr>
                                      <p:to>
                                        <p:strVal val="visible"/>
                                      </p:to>
                                    </p:set>
                                    <p:anim calcmode="lin" valueType="num">
                                      <p:cBhvr additive="base">
                                        <p:cTn id="51" dur="500" fill="hold"/>
                                        <p:tgtEl>
                                          <p:spTgt spid="37"/>
                                        </p:tgtEl>
                                        <p:attrNameLst>
                                          <p:attrName>ppt_x</p:attrName>
                                        </p:attrNameLst>
                                      </p:cBhvr>
                                      <p:tavLst>
                                        <p:tav tm="0">
                                          <p:val>
                                            <p:strVal val="0-#ppt_w/2"/>
                                          </p:val>
                                        </p:tav>
                                        <p:tav tm="100000">
                                          <p:val>
                                            <p:strVal val="#ppt_x"/>
                                          </p:val>
                                        </p:tav>
                                      </p:tavLst>
                                    </p:anim>
                                    <p:anim calcmode="lin" valueType="num">
                                      <p:cBhvr additive="base">
                                        <p:cTn id="52" dur="500" fill="hold"/>
                                        <p:tgtEl>
                                          <p:spTgt spid="37"/>
                                        </p:tgtEl>
                                        <p:attrNameLst>
                                          <p:attrName>ppt_y</p:attrName>
                                        </p:attrNameLst>
                                      </p:cBhvr>
                                      <p:tavLst>
                                        <p:tav tm="0">
                                          <p:val>
                                            <p:strVal val="#ppt_y"/>
                                          </p:val>
                                        </p:tav>
                                        <p:tav tm="100000">
                                          <p:val>
                                            <p:strVal val="#ppt_y"/>
                                          </p:val>
                                        </p:tav>
                                      </p:tavLst>
                                    </p:anim>
                                  </p:childTnLst>
                                </p:cTn>
                              </p:par>
                              <p:par>
                                <p:cTn id="53" presetID="1" presetClass="exit" presetSubtype="0" fill="hold" grpId="1" nodeType="withEffect">
                                  <p:stCondLst>
                                    <p:cond delay="0"/>
                                  </p:stCondLst>
                                  <p:childTnLst>
                                    <p:set>
                                      <p:cBhvr>
                                        <p:cTn id="54" dur="1" fill="hold">
                                          <p:stCondLst>
                                            <p:cond delay="0"/>
                                          </p:stCondLst>
                                        </p:cTn>
                                        <p:tgtEl>
                                          <p:spTgt spid="5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33" grpId="0"/>
      <p:bldP spid="53" grpId="0" animBg="1"/>
      <p:bldP spid="54" grpId="0" animBg="1"/>
      <p:bldP spid="55" grpId="0" animBg="1"/>
      <p:bldP spid="56" grpId="0"/>
      <p:bldP spid="56"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4" name="Gruppe 353">
            <a:extLst>
              <a:ext uri="{FF2B5EF4-FFF2-40B4-BE49-F238E27FC236}">
                <a16:creationId xmlns:a16="http://schemas.microsoft.com/office/drawing/2014/main" id="{68964EB8-320C-BB9A-5981-933AA8BEA795}"/>
              </a:ext>
            </a:extLst>
          </p:cNvPr>
          <p:cNvGrpSpPr/>
          <p:nvPr/>
        </p:nvGrpSpPr>
        <p:grpSpPr>
          <a:xfrm>
            <a:off x="653203" y="947040"/>
            <a:ext cx="2644374" cy="2321630"/>
            <a:chOff x="501927" y="1172217"/>
            <a:chExt cx="2644374" cy="2321630"/>
          </a:xfrm>
        </p:grpSpPr>
        <p:grpSp>
          <p:nvGrpSpPr>
            <p:cNvPr id="355" name="Gruppe 354">
              <a:extLst>
                <a:ext uri="{FF2B5EF4-FFF2-40B4-BE49-F238E27FC236}">
                  <a16:creationId xmlns:a16="http://schemas.microsoft.com/office/drawing/2014/main" id="{4B19F531-5A31-10C4-AF82-42E2A6BE8593}"/>
                </a:ext>
              </a:extLst>
            </p:cNvPr>
            <p:cNvGrpSpPr/>
            <p:nvPr/>
          </p:nvGrpSpPr>
          <p:grpSpPr>
            <a:xfrm>
              <a:off x="501927" y="1172217"/>
              <a:ext cx="2644374" cy="2131059"/>
              <a:chOff x="501927" y="1172217"/>
              <a:chExt cx="2644374" cy="2131059"/>
            </a:xfrm>
          </p:grpSpPr>
          <p:pic>
            <p:nvPicPr>
              <p:cNvPr id="357" name="Picture 2">
                <a:extLst>
                  <a:ext uri="{FF2B5EF4-FFF2-40B4-BE49-F238E27FC236}">
                    <a16:creationId xmlns:a16="http://schemas.microsoft.com/office/drawing/2014/main" id="{CEC40C10-9A41-04F4-1260-43AB82D3E82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543" t="54879" r="49913" b="9387"/>
              <a:stretch/>
            </p:blipFill>
            <p:spPr bwMode="auto">
              <a:xfrm>
                <a:off x="501927" y="1172217"/>
                <a:ext cx="2644374" cy="21310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mc:AlternateContent xmlns:mc="http://schemas.openxmlformats.org/markup-compatibility/2006" xmlns:p14="http://schemas.microsoft.com/office/powerpoint/2010/main">
            <mc:Choice Requires="p14">
              <p:contentPart p14:bwMode="auto" r:id="rId4">
                <p14:nvContentPartPr>
                  <p14:cNvPr id="358" name="Håndskrift 357">
                    <a:extLst>
                      <a:ext uri="{FF2B5EF4-FFF2-40B4-BE49-F238E27FC236}">
                        <a16:creationId xmlns:a16="http://schemas.microsoft.com/office/drawing/2014/main" id="{645198DD-73B0-13DB-B0B1-D2E9120CF9E8}"/>
                      </a:ext>
                    </a:extLst>
                  </p14:cNvPr>
                  <p14:cNvContentPartPr/>
                  <p14:nvPr/>
                </p14:nvContentPartPr>
                <p14:xfrm>
                  <a:off x="2027683" y="1468768"/>
                  <a:ext cx="599400" cy="1252983"/>
                </p14:xfrm>
              </p:contentPart>
            </mc:Choice>
            <mc:Fallback xmlns="">
              <p:pic>
                <p:nvPicPr>
                  <p:cNvPr id="5" name="Håndskrift 4">
                    <a:extLst>
                      <a:ext uri="{FF2B5EF4-FFF2-40B4-BE49-F238E27FC236}">
                        <a16:creationId xmlns:a16="http://schemas.microsoft.com/office/drawing/2014/main" id="{57D25825-D90B-8C09-CCD1-51C5CA9B6269}"/>
                      </a:ext>
                    </a:extLst>
                  </p:cNvPr>
                  <p:cNvPicPr/>
                  <p:nvPr/>
                </p:nvPicPr>
                <p:blipFill>
                  <a:blip r:embed="rId8"/>
                  <a:stretch>
                    <a:fillRect/>
                  </a:stretch>
                </p:blipFill>
                <p:spPr>
                  <a:xfrm>
                    <a:off x="2018688" y="1459769"/>
                    <a:ext cx="617029" cy="1270621"/>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359" name="Håndskrift 358">
                    <a:extLst>
                      <a:ext uri="{FF2B5EF4-FFF2-40B4-BE49-F238E27FC236}">
                        <a16:creationId xmlns:a16="http://schemas.microsoft.com/office/drawing/2014/main" id="{A8BE2C78-B534-567E-9F8B-48C99D9941DF}"/>
                      </a:ext>
                    </a:extLst>
                  </p14:cNvPr>
                  <p14:cNvContentPartPr/>
                  <p14:nvPr/>
                </p14:nvContentPartPr>
                <p14:xfrm>
                  <a:off x="626021" y="1570676"/>
                  <a:ext cx="1048386" cy="1415952"/>
                </p14:xfrm>
              </p:contentPart>
            </mc:Choice>
            <mc:Fallback xmlns="">
              <p:pic>
                <p:nvPicPr>
                  <p:cNvPr id="6" name="Håndskrift 5">
                    <a:extLst>
                      <a:ext uri="{FF2B5EF4-FFF2-40B4-BE49-F238E27FC236}">
                        <a16:creationId xmlns:a16="http://schemas.microsoft.com/office/drawing/2014/main" id="{46743E75-736C-65FC-1458-589C88373153}"/>
                      </a:ext>
                    </a:extLst>
                  </p:cNvPr>
                  <p:cNvPicPr/>
                  <p:nvPr/>
                </p:nvPicPr>
                <p:blipFill>
                  <a:blip r:embed="rId10"/>
                  <a:stretch>
                    <a:fillRect/>
                  </a:stretch>
                </p:blipFill>
                <p:spPr>
                  <a:xfrm>
                    <a:off x="617017" y="1561676"/>
                    <a:ext cx="1066033" cy="1433593"/>
                  </a:xfrm>
                  <a:prstGeom prst="rect">
                    <a:avLst/>
                  </a:prstGeom>
                </p:spPr>
              </p:pic>
            </mc:Fallback>
          </mc:AlternateContent>
        </p:grpSp>
        <p:sp>
          <p:nvSpPr>
            <p:cNvPr id="356" name="TekstSylinder 355">
              <a:extLst>
                <a:ext uri="{FF2B5EF4-FFF2-40B4-BE49-F238E27FC236}">
                  <a16:creationId xmlns:a16="http://schemas.microsoft.com/office/drawing/2014/main" id="{C9815A72-2C01-AE78-08B4-609984ECF3A1}"/>
                </a:ext>
              </a:extLst>
            </p:cNvPr>
            <p:cNvSpPr txBox="1"/>
            <p:nvPr/>
          </p:nvSpPr>
          <p:spPr>
            <a:xfrm>
              <a:off x="865629" y="3293792"/>
              <a:ext cx="1744388" cy="200055"/>
            </a:xfrm>
            <a:prstGeom prst="rect">
              <a:avLst/>
            </a:prstGeom>
            <a:noFill/>
          </p:spPr>
          <p:txBody>
            <a:bodyPr wrap="none" rtlCol="0">
              <a:spAutoFit/>
            </a:bodyPr>
            <a:lstStyle/>
            <a:p>
              <a:r>
                <a:rPr lang="en-US" sz="700" dirty="0"/>
                <a:t>V. Goel, </a:t>
              </a:r>
              <a:r>
                <a:rPr lang="en-US" sz="700" i="1" dirty="0"/>
                <a:t>Trends in </a:t>
              </a:r>
              <a:r>
                <a:rPr lang="en-US" sz="700" i="1" dirty="0" err="1"/>
                <a:t>Cogn</a:t>
              </a:r>
              <a:r>
                <a:rPr lang="en-US" sz="700" i="1" dirty="0"/>
                <a:t>. </a:t>
              </a:r>
              <a:r>
                <a:rPr lang="en-US" sz="700" i="1" dirty="0" err="1"/>
                <a:t>Neurosci</a:t>
              </a:r>
              <a:r>
                <a:rPr lang="en-US" sz="700" i="1" dirty="0"/>
                <a:t>.</a:t>
              </a:r>
              <a:r>
                <a:rPr lang="en-US" sz="700" dirty="0"/>
                <a:t>, 2007</a:t>
              </a:r>
              <a:endParaRPr lang="nb-NO" sz="700" dirty="0"/>
            </a:p>
          </p:txBody>
        </p:sp>
      </p:grpSp>
      <p:grpSp>
        <p:nvGrpSpPr>
          <p:cNvPr id="360" name="Gruppe 359">
            <a:extLst>
              <a:ext uri="{FF2B5EF4-FFF2-40B4-BE49-F238E27FC236}">
                <a16:creationId xmlns:a16="http://schemas.microsoft.com/office/drawing/2014/main" id="{5B85705D-5EA9-2E36-FABD-C4C79C54648C}"/>
              </a:ext>
            </a:extLst>
          </p:cNvPr>
          <p:cNvGrpSpPr/>
          <p:nvPr/>
        </p:nvGrpSpPr>
        <p:grpSpPr>
          <a:xfrm>
            <a:off x="662879" y="3354154"/>
            <a:ext cx="2635658" cy="2330400"/>
            <a:chOff x="501530" y="3638582"/>
            <a:chExt cx="2635658" cy="2330400"/>
          </a:xfrm>
        </p:grpSpPr>
        <p:sp>
          <p:nvSpPr>
            <p:cNvPr id="361" name="TekstSylinder 360">
              <a:extLst>
                <a:ext uri="{FF2B5EF4-FFF2-40B4-BE49-F238E27FC236}">
                  <a16:creationId xmlns:a16="http://schemas.microsoft.com/office/drawing/2014/main" id="{8D03F103-EEE6-2152-C64F-61B3A84A5278}"/>
                </a:ext>
              </a:extLst>
            </p:cNvPr>
            <p:cNvSpPr txBox="1"/>
            <p:nvPr/>
          </p:nvSpPr>
          <p:spPr>
            <a:xfrm>
              <a:off x="694692" y="5768927"/>
              <a:ext cx="2249334" cy="200055"/>
            </a:xfrm>
            <a:prstGeom prst="rect">
              <a:avLst/>
            </a:prstGeom>
            <a:noFill/>
          </p:spPr>
          <p:txBody>
            <a:bodyPr wrap="none" rtlCol="0">
              <a:spAutoFit/>
            </a:bodyPr>
            <a:lstStyle/>
            <a:p>
              <a:r>
                <a:rPr lang="en-US" sz="700" dirty="0"/>
                <a:t>Lycke, Specht, Ersland et al., </a:t>
              </a:r>
              <a:r>
                <a:rPr lang="en-US" sz="700" i="1" dirty="0"/>
                <a:t>Scand. J. Psychol</a:t>
              </a:r>
              <a:r>
                <a:rPr lang="en-US" sz="700" dirty="0"/>
                <a:t>., 2008</a:t>
              </a:r>
              <a:endParaRPr lang="nb-NO" sz="700" dirty="0"/>
            </a:p>
          </p:txBody>
        </p:sp>
        <p:grpSp>
          <p:nvGrpSpPr>
            <p:cNvPr id="362" name="Gruppe 361">
              <a:extLst>
                <a:ext uri="{FF2B5EF4-FFF2-40B4-BE49-F238E27FC236}">
                  <a16:creationId xmlns:a16="http://schemas.microsoft.com/office/drawing/2014/main" id="{72B74C59-2717-8EF8-F8BA-A960F00C0014}"/>
                </a:ext>
              </a:extLst>
            </p:cNvPr>
            <p:cNvGrpSpPr/>
            <p:nvPr/>
          </p:nvGrpSpPr>
          <p:grpSpPr>
            <a:xfrm>
              <a:off x="501530" y="3638582"/>
              <a:ext cx="2635658" cy="2088232"/>
              <a:chOff x="654659" y="4004693"/>
              <a:chExt cx="2635658" cy="2088232"/>
            </a:xfrm>
          </p:grpSpPr>
          <p:pic>
            <p:nvPicPr>
              <p:cNvPr id="363" name="Picture 2">
                <a:extLst>
                  <a:ext uri="{FF2B5EF4-FFF2-40B4-BE49-F238E27FC236}">
                    <a16:creationId xmlns:a16="http://schemas.microsoft.com/office/drawing/2014/main" id="{EE9E099F-A665-74BA-8526-B348993B574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565" t="5104" r="50510" b="57884"/>
              <a:stretch/>
            </p:blipFill>
            <p:spPr bwMode="auto">
              <a:xfrm>
                <a:off x="654659" y="4004693"/>
                <a:ext cx="2635658" cy="20882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mc:AlternateContent xmlns:mc="http://schemas.openxmlformats.org/markup-compatibility/2006" xmlns:p14="http://schemas.microsoft.com/office/powerpoint/2010/main">
            <mc:Choice Requires="p14">
              <p:contentPart p14:bwMode="auto" r:id="rId11">
                <p14:nvContentPartPr>
                  <p14:cNvPr id="364" name="Håndskrift 363">
                    <a:extLst>
                      <a:ext uri="{FF2B5EF4-FFF2-40B4-BE49-F238E27FC236}">
                        <a16:creationId xmlns:a16="http://schemas.microsoft.com/office/drawing/2014/main" id="{07AFA533-7886-7428-98CE-5094831B0299}"/>
                      </a:ext>
                    </a:extLst>
                  </p14:cNvPr>
                  <p14:cNvContentPartPr/>
                  <p14:nvPr/>
                </p14:nvContentPartPr>
                <p14:xfrm>
                  <a:off x="2042845" y="4119863"/>
                  <a:ext cx="599400" cy="1252983"/>
                </p14:xfrm>
              </p:contentPart>
            </mc:Choice>
            <mc:Fallback xmlns="">
              <p:pic>
                <p:nvPicPr>
                  <p:cNvPr id="10" name="Håndskrift 9">
                    <a:extLst>
                      <a:ext uri="{FF2B5EF4-FFF2-40B4-BE49-F238E27FC236}">
                        <a16:creationId xmlns:a16="http://schemas.microsoft.com/office/drawing/2014/main" id="{CB36637C-A9FF-250F-2F0A-BEB1A4AD3753}"/>
                      </a:ext>
                    </a:extLst>
                  </p:cNvPr>
                  <p:cNvPicPr/>
                  <p:nvPr/>
                </p:nvPicPr>
                <p:blipFill>
                  <a:blip r:embed="rId8"/>
                  <a:stretch>
                    <a:fillRect/>
                  </a:stretch>
                </p:blipFill>
                <p:spPr>
                  <a:xfrm>
                    <a:off x="2033850" y="4110864"/>
                    <a:ext cx="617029" cy="1270621"/>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365" name="Håndskrift 364">
                    <a:extLst>
                      <a:ext uri="{FF2B5EF4-FFF2-40B4-BE49-F238E27FC236}">
                        <a16:creationId xmlns:a16="http://schemas.microsoft.com/office/drawing/2014/main" id="{EBE0FFDA-B5EE-63B1-5D55-1C26095242B2}"/>
                      </a:ext>
                    </a:extLst>
                  </p14:cNvPr>
                  <p14:cNvContentPartPr/>
                  <p14:nvPr/>
                </p14:nvContentPartPr>
                <p14:xfrm>
                  <a:off x="785199" y="4178610"/>
                  <a:ext cx="1048386" cy="1415952"/>
                </p14:xfrm>
              </p:contentPart>
            </mc:Choice>
            <mc:Fallback xmlns="">
              <p:pic>
                <p:nvPicPr>
                  <p:cNvPr id="11" name="Håndskrift 10">
                    <a:extLst>
                      <a:ext uri="{FF2B5EF4-FFF2-40B4-BE49-F238E27FC236}">
                        <a16:creationId xmlns:a16="http://schemas.microsoft.com/office/drawing/2014/main" id="{9C71C8B7-4262-D4B9-A974-FBD40AD67834}"/>
                      </a:ext>
                    </a:extLst>
                  </p:cNvPr>
                  <p:cNvPicPr/>
                  <p:nvPr/>
                </p:nvPicPr>
                <p:blipFill>
                  <a:blip r:embed="rId10"/>
                  <a:stretch>
                    <a:fillRect/>
                  </a:stretch>
                </p:blipFill>
                <p:spPr>
                  <a:xfrm>
                    <a:off x="776195" y="4169610"/>
                    <a:ext cx="1066033" cy="1433593"/>
                  </a:xfrm>
                  <a:prstGeom prst="rect">
                    <a:avLst/>
                  </a:prstGeom>
                </p:spPr>
              </p:pic>
            </mc:Fallback>
          </mc:AlternateContent>
        </p:grpSp>
      </p:grpSp>
      <p:sp>
        <p:nvSpPr>
          <p:cNvPr id="4" name="TextBox 4">
            <a:extLst>
              <a:ext uri="{FF2B5EF4-FFF2-40B4-BE49-F238E27FC236}">
                <a16:creationId xmlns:a16="http://schemas.microsoft.com/office/drawing/2014/main" id="{1F9559A1-163D-E121-79E1-3E583887C8A8}"/>
              </a:ext>
            </a:extLst>
          </p:cNvPr>
          <p:cNvSpPr txBox="1"/>
          <p:nvPr/>
        </p:nvSpPr>
        <p:spPr>
          <a:xfrm>
            <a:off x="6729130" y="4257744"/>
            <a:ext cx="1624155" cy="261610"/>
          </a:xfrm>
          <a:prstGeom prst="rect">
            <a:avLst/>
          </a:prstGeom>
          <a:noFill/>
          <a:ln>
            <a:noFill/>
          </a:ln>
        </p:spPr>
        <p:txBody>
          <a:bodyPr wrap="square" rtlCol="0">
            <a:spAutoFit/>
          </a:bodyPr>
          <a:lstStyle/>
          <a:p>
            <a:r>
              <a:rPr lang="en-US" sz="1050" dirty="0">
                <a:solidFill>
                  <a:schemeClr val="bg1"/>
                </a:solidFill>
              </a:rPr>
              <a:t>L/R discrimination task</a:t>
            </a:r>
            <a:endParaRPr lang="nb-NO" sz="1050" dirty="0">
              <a:solidFill>
                <a:schemeClr val="bg1"/>
              </a:solidFill>
            </a:endParaRPr>
          </a:p>
        </p:txBody>
      </p:sp>
      <p:sp>
        <p:nvSpPr>
          <p:cNvPr id="727" name="TekstSylinder 726">
            <a:extLst>
              <a:ext uri="{FF2B5EF4-FFF2-40B4-BE49-F238E27FC236}">
                <a16:creationId xmlns:a16="http://schemas.microsoft.com/office/drawing/2014/main" id="{018CEBC4-F30A-77BD-74DC-784F489549D3}"/>
              </a:ext>
            </a:extLst>
          </p:cNvPr>
          <p:cNvSpPr txBox="1"/>
          <p:nvPr/>
        </p:nvSpPr>
        <p:spPr>
          <a:xfrm>
            <a:off x="3413127" y="227501"/>
            <a:ext cx="7194587" cy="461665"/>
          </a:xfrm>
          <a:prstGeom prst="rect">
            <a:avLst/>
          </a:prstGeom>
          <a:noFill/>
        </p:spPr>
        <p:txBody>
          <a:bodyPr wrap="square" rtlCol="0">
            <a:spAutoFit/>
          </a:bodyPr>
          <a:lstStyle/>
          <a:p>
            <a:pPr algn="ctr"/>
            <a:r>
              <a:rPr lang="en-US" sz="2400" b="1" dirty="0">
                <a:solidFill>
                  <a:srgbClr val="4409FF"/>
                </a:solidFill>
              </a:rPr>
              <a:t>The Sensitivity- Specificity Problem</a:t>
            </a:r>
          </a:p>
        </p:txBody>
      </p:sp>
      <p:grpSp>
        <p:nvGrpSpPr>
          <p:cNvPr id="8" name="Gruppe 7">
            <a:extLst>
              <a:ext uri="{FF2B5EF4-FFF2-40B4-BE49-F238E27FC236}">
                <a16:creationId xmlns:a16="http://schemas.microsoft.com/office/drawing/2014/main" id="{A4E1BD65-7DE4-13C2-0E31-8524A98A423D}"/>
              </a:ext>
            </a:extLst>
          </p:cNvPr>
          <p:cNvGrpSpPr/>
          <p:nvPr/>
        </p:nvGrpSpPr>
        <p:grpSpPr>
          <a:xfrm>
            <a:off x="3863094" y="933204"/>
            <a:ext cx="7467830" cy="5456566"/>
            <a:chOff x="798309" y="905015"/>
            <a:chExt cx="7467830" cy="5456566"/>
          </a:xfrm>
        </p:grpSpPr>
        <p:pic>
          <p:nvPicPr>
            <p:cNvPr id="9" name="Bilde 8">
              <a:extLst>
                <a:ext uri="{FF2B5EF4-FFF2-40B4-BE49-F238E27FC236}">
                  <a16:creationId xmlns:a16="http://schemas.microsoft.com/office/drawing/2014/main" id="{E0AEDE0B-6BC7-9CF2-6D49-2FFE9B89BBA6}"/>
                </a:ext>
              </a:extLst>
            </p:cNvPr>
            <p:cNvPicPr>
              <a:picLocks noChangeAspect="1"/>
            </p:cNvPicPr>
            <p:nvPr/>
          </p:nvPicPr>
          <p:blipFill>
            <a:blip r:embed="rId13"/>
            <a:stretch>
              <a:fillRect/>
            </a:stretch>
          </p:blipFill>
          <p:spPr>
            <a:xfrm>
              <a:off x="798309" y="905015"/>
              <a:ext cx="7467830" cy="5456566"/>
            </a:xfrm>
            <a:prstGeom prst="rect">
              <a:avLst/>
            </a:prstGeom>
            <a:ln>
              <a:solidFill>
                <a:srgbClr val="4409FF"/>
              </a:solidFill>
            </a:ln>
          </p:spPr>
        </p:pic>
        <p:sp>
          <p:nvSpPr>
            <p:cNvPr id="10" name="TextBox 4">
              <a:extLst>
                <a:ext uri="{FF2B5EF4-FFF2-40B4-BE49-F238E27FC236}">
                  <a16:creationId xmlns:a16="http://schemas.microsoft.com/office/drawing/2014/main" id="{0C422036-B326-EAE1-DAC7-0CFCB747F9FF}"/>
                </a:ext>
              </a:extLst>
            </p:cNvPr>
            <p:cNvSpPr txBox="1"/>
            <p:nvPr/>
          </p:nvSpPr>
          <p:spPr>
            <a:xfrm>
              <a:off x="3720146" y="4204037"/>
              <a:ext cx="1624155" cy="261610"/>
            </a:xfrm>
            <a:prstGeom prst="rect">
              <a:avLst/>
            </a:prstGeom>
            <a:noFill/>
            <a:ln>
              <a:solidFill>
                <a:schemeClr val="tx1"/>
              </a:solidFill>
            </a:ln>
          </p:spPr>
          <p:txBody>
            <a:bodyPr wrap="square" rtlCol="0">
              <a:spAutoFit/>
            </a:bodyPr>
            <a:lstStyle/>
            <a:p>
              <a:r>
                <a:rPr lang="en-US" sz="1050" dirty="0">
                  <a:solidFill>
                    <a:schemeClr val="bg1"/>
                  </a:solidFill>
                </a:rPr>
                <a:t>L/R discrimination task</a:t>
              </a:r>
              <a:endParaRPr lang="nb-NO" sz="1050" dirty="0">
                <a:solidFill>
                  <a:schemeClr val="bg1"/>
                </a:solidFill>
              </a:endParaRPr>
            </a:p>
          </p:txBody>
        </p:sp>
      </p:grpSp>
      <p:grpSp>
        <p:nvGrpSpPr>
          <p:cNvPr id="3" name="Gruppe 2">
            <a:extLst>
              <a:ext uri="{FF2B5EF4-FFF2-40B4-BE49-F238E27FC236}">
                <a16:creationId xmlns:a16="http://schemas.microsoft.com/office/drawing/2014/main" id="{415A6F82-4D9A-7660-EA29-2FCC838F4C73}"/>
              </a:ext>
            </a:extLst>
          </p:cNvPr>
          <p:cNvGrpSpPr/>
          <p:nvPr/>
        </p:nvGrpSpPr>
        <p:grpSpPr>
          <a:xfrm>
            <a:off x="831623" y="983295"/>
            <a:ext cx="2272998" cy="2087686"/>
            <a:chOff x="831623" y="983295"/>
            <a:chExt cx="2272998" cy="2087686"/>
          </a:xfrm>
        </p:grpSpPr>
        <p:sp>
          <p:nvSpPr>
            <p:cNvPr id="5" name="Rektangel 4">
              <a:extLst>
                <a:ext uri="{FF2B5EF4-FFF2-40B4-BE49-F238E27FC236}">
                  <a16:creationId xmlns:a16="http://schemas.microsoft.com/office/drawing/2014/main" id="{B4CB0120-56A3-3ED6-FCF8-E8CDB607BEED}"/>
                </a:ext>
              </a:extLst>
            </p:cNvPr>
            <p:cNvSpPr/>
            <p:nvPr/>
          </p:nvSpPr>
          <p:spPr>
            <a:xfrm>
              <a:off x="831623" y="983295"/>
              <a:ext cx="2272998" cy="2069244"/>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dirty="0"/>
            </a:p>
          </p:txBody>
        </p:sp>
        <p:pic>
          <p:nvPicPr>
            <p:cNvPr id="6" name="Bilde 5">
              <a:extLst>
                <a:ext uri="{FF2B5EF4-FFF2-40B4-BE49-F238E27FC236}">
                  <a16:creationId xmlns:a16="http://schemas.microsoft.com/office/drawing/2014/main" id="{41C59D05-DC2B-DB43-3FD1-2C5D3E3DCE0B}"/>
                </a:ext>
              </a:extLst>
            </p:cNvPr>
            <p:cNvPicPr>
              <a:picLocks noChangeAspect="1"/>
            </p:cNvPicPr>
            <p:nvPr/>
          </p:nvPicPr>
          <p:blipFill>
            <a:blip r:embed="rId14"/>
            <a:srcRect l="5804" t="3981" r="6616" b="15273"/>
            <a:stretch>
              <a:fillRect/>
            </a:stretch>
          </p:blipFill>
          <p:spPr>
            <a:xfrm>
              <a:off x="1156441" y="1216619"/>
              <a:ext cx="1592847" cy="1669696"/>
            </a:xfrm>
            <a:prstGeom prst="rect">
              <a:avLst/>
            </a:prstGeom>
            <a:ln>
              <a:solidFill>
                <a:schemeClr val="accent1"/>
              </a:solidFill>
            </a:ln>
          </p:spPr>
        </p:pic>
        <p:sp>
          <p:nvSpPr>
            <p:cNvPr id="7" name="TekstSylinder 6">
              <a:extLst>
                <a:ext uri="{FF2B5EF4-FFF2-40B4-BE49-F238E27FC236}">
                  <a16:creationId xmlns:a16="http://schemas.microsoft.com/office/drawing/2014/main" id="{6D9DBBDC-1297-748B-71B8-D73A018FEFDD}"/>
                </a:ext>
              </a:extLst>
            </p:cNvPr>
            <p:cNvSpPr txBox="1"/>
            <p:nvPr/>
          </p:nvSpPr>
          <p:spPr>
            <a:xfrm>
              <a:off x="1051560" y="2886315"/>
              <a:ext cx="1038497" cy="184666"/>
            </a:xfrm>
            <a:prstGeom prst="rect">
              <a:avLst/>
            </a:prstGeom>
            <a:noFill/>
          </p:spPr>
          <p:txBody>
            <a:bodyPr wrap="square" rtlCol="0">
              <a:spAutoFit/>
            </a:bodyPr>
            <a:lstStyle/>
            <a:p>
              <a:r>
                <a:rPr lang="en-US" sz="600" dirty="0"/>
                <a:t>Seth &amp; Bayne, 2022</a:t>
              </a:r>
              <a:endParaRPr lang="nb-NO" sz="600" dirty="0"/>
            </a:p>
          </p:txBody>
        </p:sp>
      </p:grpSp>
      <p:grpSp>
        <p:nvGrpSpPr>
          <p:cNvPr id="11" name="Gruppe 10">
            <a:extLst>
              <a:ext uri="{FF2B5EF4-FFF2-40B4-BE49-F238E27FC236}">
                <a16:creationId xmlns:a16="http://schemas.microsoft.com/office/drawing/2014/main" id="{2FEB7B94-CDE6-82C9-3E4C-A0CF91CB68C2}"/>
              </a:ext>
            </a:extLst>
          </p:cNvPr>
          <p:cNvGrpSpPr/>
          <p:nvPr/>
        </p:nvGrpSpPr>
        <p:grpSpPr>
          <a:xfrm>
            <a:off x="838891" y="3380944"/>
            <a:ext cx="2272998" cy="2069244"/>
            <a:chOff x="838891" y="3380944"/>
            <a:chExt cx="2272998" cy="2069244"/>
          </a:xfrm>
        </p:grpSpPr>
        <p:sp>
          <p:nvSpPr>
            <p:cNvPr id="12" name="Rektangel 11">
              <a:extLst>
                <a:ext uri="{FF2B5EF4-FFF2-40B4-BE49-F238E27FC236}">
                  <a16:creationId xmlns:a16="http://schemas.microsoft.com/office/drawing/2014/main" id="{05DDDF07-E1E0-3F35-163B-3A12814142DE}"/>
                </a:ext>
              </a:extLst>
            </p:cNvPr>
            <p:cNvSpPr/>
            <p:nvPr/>
          </p:nvSpPr>
          <p:spPr>
            <a:xfrm>
              <a:off x="838891" y="3380944"/>
              <a:ext cx="2272998" cy="2069244"/>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dirty="0"/>
            </a:p>
          </p:txBody>
        </p:sp>
        <p:pic>
          <p:nvPicPr>
            <p:cNvPr id="13" name="Bilde 12">
              <a:extLst>
                <a:ext uri="{FF2B5EF4-FFF2-40B4-BE49-F238E27FC236}">
                  <a16:creationId xmlns:a16="http://schemas.microsoft.com/office/drawing/2014/main" id="{8DD1688B-898D-C109-633F-996B0E29C279}"/>
                </a:ext>
              </a:extLst>
            </p:cNvPr>
            <p:cNvPicPr>
              <a:picLocks noChangeAspect="1"/>
            </p:cNvPicPr>
            <p:nvPr/>
          </p:nvPicPr>
          <p:blipFill>
            <a:blip r:embed="rId15"/>
            <a:srcRect l="4474" t="2302" r="35429" b="21386"/>
            <a:stretch>
              <a:fillRect/>
            </a:stretch>
          </p:blipFill>
          <p:spPr>
            <a:xfrm>
              <a:off x="1119909" y="3649433"/>
              <a:ext cx="1638678" cy="1513310"/>
            </a:xfrm>
            <a:prstGeom prst="rect">
              <a:avLst/>
            </a:prstGeom>
            <a:ln>
              <a:solidFill>
                <a:schemeClr val="accent1"/>
              </a:solidFill>
            </a:ln>
          </p:spPr>
        </p:pic>
        <p:sp>
          <p:nvSpPr>
            <p:cNvPr id="14" name="TekstSylinder 13">
              <a:extLst>
                <a:ext uri="{FF2B5EF4-FFF2-40B4-BE49-F238E27FC236}">
                  <a16:creationId xmlns:a16="http://schemas.microsoft.com/office/drawing/2014/main" id="{22F976DD-0433-D5D2-46C0-D07E06ACC448}"/>
                </a:ext>
              </a:extLst>
            </p:cNvPr>
            <p:cNvSpPr txBox="1"/>
            <p:nvPr/>
          </p:nvSpPr>
          <p:spPr>
            <a:xfrm>
              <a:off x="1092931" y="5233272"/>
              <a:ext cx="918750" cy="184666"/>
            </a:xfrm>
            <a:prstGeom prst="rect">
              <a:avLst/>
            </a:prstGeom>
            <a:noFill/>
          </p:spPr>
          <p:txBody>
            <a:bodyPr wrap="square" rtlCol="0">
              <a:spAutoFit/>
            </a:bodyPr>
            <a:lstStyle/>
            <a:p>
              <a:r>
                <a:rPr lang="en-US" sz="600" dirty="0"/>
                <a:t>Seth &amp; Bayne, 2022</a:t>
              </a:r>
              <a:endParaRPr lang="nb-NO" sz="600" dirty="0"/>
            </a:p>
          </p:txBody>
        </p:sp>
      </p:grpSp>
    </p:spTree>
    <p:extLst>
      <p:ext uri="{BB962C8B-B14F-4D97-AF65-F5344CB8AC3E}">
        <p14:creationId xmlns:p14="http://schemas.microsoft.com/office/powerpoint/2010/main" val="3112018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54"/>
                                        </p:tgtEl>
                                        <p:attrNameLst>
                                          <p:attrName>style.visibility</p:attrName>
                                        </p:attrNameLst>
                                      </p:cBhvr>
                                      <p:to>
                                        <p:strVal val="visible"/>
                                      </p:to>
                                    </p:set>
                                    <p:anim calcmode="lin" valueType="num">
                                      <p:cBhvr additive="base">
                                        <p:cTn id="7" dur="500" fill="hold"/>
                                        <p:tgtEl>
                                          <p:spTgt spid="354"/>
                                        </p:tgtEl>
                                        <p:attrNameLst>
                                          <p:attrName>ppt_x</p:attrName>
                                        </p:attrNameLst>
                                      </p:cBhvr>
                                      <p:tavLst>
                                        <p:tav tm="0">
                                          <p:val>
                                            <p:strVal val="0-#ppt_w/2"/>
                                          </p:val>
                                        </p:tav>
                                        <p:tav tm="100000">
                                          <p:val>
                                            <p:strVal val="#ppt_x"/>
                                          </p:val>
                                        </p:tav>
                                      </p:tavLst>
                                    </p:anim>
                                    <p:anim calcmode="lin" valueType="num">
                                      <p:cBhvr additive="base">
                                        <p:cTn id="8" dur="500" fill="hold"/>
                                        <p:tgtEl>
                                          <p:spTgt spid="354"/>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360"/>
                                        </p:tgtEl>
                                        <p:attrNameLst>
                                          <p:attrName>style.visibility</p:attrName>
                                        </p:attrNameLst>
                                      </p:cBhvr>
                                      <p:to>
                                        <p:strVal val="visible"/>
                                      </p:to>
                                    </p:set>
                                    <p:anim calcmode="lin" valueType="num">
                                      <p:cBhvr additive="base">
                                        <p:cTn id="11" dur="500" fill="hold"/>
                                        <p:tgtEl>
                                          <p:spTgt spid="360"/>
                                        </p:tgtEl>
                                        <p:attrNameLst>
                                          <p:attrName>ppt_x</p:attrName>
                                        </p:attrNameLst>
                                      </p:cBhvr>
                                      <p:tavLst>
                                        <p:tav tm="0">
                                          <p:val>
                                            <p:strVal val="0-#ppt_w/2"/>
                                          </p:val>
                                        </p:tav>
                                        <p:tav tm="100000">
                                          <p:val>
                                            <p:strVal val="#ppt_x"/>
                                          </p:val>
                                        </p:tav>
                                      </p:tavLst>
                                    </p:anim>
                                    <p:anim calcmode="lin" valueType="num">
                                      <p:cBhvr additive="base">
                                        <p:cTn id="12" dur="500" fill="hold"/>
                                        <p:tgtEl>
                                          <p:spTgt spid="360"/>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0-#ppt_w/2"/>
                                          </p:val>
                                        </p:tav>
                                        <p:tav tm="100000">
                                          <p:val>
                                            <p:strVal val="#ppt_x"/>
                                          </p:val>
                                        </p:tav>
                                      </p:tavLst>
                                    </p:anim>
                                    <p:anim calcmode="lin" valueType="num">
                                      <p:cBhvr additive="base">
                                        <p:cTn id="18"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0-#ppt_w/2"/>
                                          </p:val>
                                        </p:tav>
                                        <p:tav tm="100000">
                                          <p:val>
                                            <p:strVal val="#ppt_x"/>
                                          </p:val>
                                        </p:tav>
                                      </p:tavLst>
                                    </p:anim>
                                    <p:anim calcmode="lin" valueType="num">
                                      <p:cBhvr additive="base">
                                        <p:cTn id="24" dur="500" fill="hold"/>
                                        <p:tgtEl>
                                          <p:spTgt spid="3"/>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fill="hold"/>
                                        <p:tgtEl>
                                          <p:spTgt spid="11"/>
                                        </p:tgtEl>
                                        <p:attrNameLst>
                                          <p:attrName>ppt_x</p:attrName>
                                        </p:attrNameLst>
                                      </p:cBhvr>
                                      <p:tavLst>
                                        <p:tav tm="0">
                                          <p:val>
                                            <p:strVal val="0-#ppt_w/2"/>
                                          </p:val>
                                        </p:tav>
                                        <p:tav tm="100000">
                                          <p:val>
                                            <p:strVal val="#ppt_x"/>
                                          </p:val>
                                        </p:tav>
                                      </p:tavLst>
                                    </p:anim>
                                    <p:anim calcmode="lin" valueType="num">
                                      <p:cBhvr additive="base">
                                        <p:cTn id="28" dur="500" fill="hold"/>
                                        <p:tgtEl>
                                          <p:spTgt spid="11"/>
                                        </p:tgtEl>
                                        <p:attrNameLst>
                                          <p:attrName>ppt_y</p:attrName>
                                        </p:attrNameLst>
                                      </p:cBhvr>
                                      <p:tavLst>
                                        <p:tav tm="0">
                                          <p:val>
                                            <p:strVal val="#ppt_y"/>
                                          </p:val>
                                        </p:tav>
                                        <p:tav tm="100000">
                                          <p:val>
                                            <p:strVal val="#ppt_y"/>
                                          </p:val>
                                        </p:tav>
                                      </p:tavLst>
                                    </p:anim>
                                  </p:childTnLst>
                                </p:cTn>
                              </p:par>
                              <p:par>
                                <p:cTn id="29" presetID="1" presetClass="exit" presetSubtype="0" fill="hold" nodeType="withEffect">
                                  <p:stCondLst>
                                    <p:cond delay="0"/>
                                  </p:stCondLst>
                                  <p:childTnLst>
                                    <p:set>
                                      <p:cBhvr>
                                        <p:cTn id="30" dur="1" fill="hold">
                                          <p:stCondLst>
                                            <p:cond delay="0"/>
                                          </p:stCondLst>
                                        </p:cTn>
                                        <p:tgtEl>
                                          <p:spTgt spid="354"/>
                                        </p:tgtEl>
                                        <p:attrNameLst>
                                          <p:attrName>style.visibility</p:attrName>
                                        </p:attrNameLst>
                                      </p:cBhvr>
                                      <p:to>
                                        <p:strVal val="hidden"/>
                                      </p:to>
                                    </p:set>
                                  </p:childTnLst>
                                </p:cTn>
                              </p:par>
                              <p:par>
                                <p:cTn id="31" presetID="1" presetClass="exit" presetSubtype="0" fill="hold" nodeType="withEffect">
                                  <p:stCondLst>
                                    <p:cond delay="0"/>
                                  </p:stCondLst>
                                  <p:childTnLst>
                                    <p:set>
                                      <p:cBhvr>
                                        <p:cTn id="32" dur="1" fill="hold">
                                          <p:stCondLst>
                                            <p:cond delay="0"/>
                                          </p:stCondLst>
                                        </p:cTn>
                                        <p:tgtEl>
                                          <p:spTgt spid="36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e 1">
            <a:extLst>
              <a:ext uri="{FF2B5EF4-FFF2-40B4-BE49-F238E27FC236}">
                <a16:creationId xmlns:a16="http://schemas.microsoft.com/office/drawing/2014/main" id="{899FBB0F-D2FD-9082-46A1-EFE0CD1D6BD1}"/>
              </a:ext>
            </a:extLst>
          </p:cNvPr>
          <p:cNvGrpSpPr/>
          <p:nvPr/>
        </p:nvGrpSpPr>
        <p:grpSpPr>
          <a:xfrm>
            <a:off x="3863094" y="933204"/>
            <a:ext cx="7467830" cy="5456566"/>
            <a:chOff x="798309" y="905015"/>
            <a:chExt cx="7467830" cy="5456566"/>
          </a:xfrm>
        </p:grpSpPr>
        <p:pic>
          <p:nvPicPr>
            <p:cNvPr id="3" name="Bilde 2">
              <a:extLst>
                <a:ext uri="{FF2B5EF4-FFF2-40B4-BE49-F238E27FC236}">
                  <a16:creationId xmlns:a16="http://schemas.microsoft.com/office/drawing/2014/main" id="{A6A70F5A-C297-7564-2436-231DAD777436}"/>
                </a:ext>
              </a:extLst>
            </p:cNvPr>
            <p:cNvPicPr>
              <a:picLocks noChangeAspect="1"/>
            </p:cNvPicPr>
            <p:nvPr/>
          </p:nvPicPr>
          <p:blipFill>
            <a:blip r:embed="rId2"/>
            <a:stretch>
              <a:fillRect/>
            </a:stretch>
          </p:blipFill>
          <p:spPr>
            <a:xfrm>
              <a:off x="798309" y="905015"/>
              <a:ext cx="7467830" cy="5456566"/>
            </a:xfrm>
            <a:prstGeom prst="rect">
              <a:avLst/>
            </a:prstGeom>
            <a:ln>
              <a:solidFill>
                <a:srgbClr val="4409FF"/>
              </a:solidFill>
            </a:ln>
          </p:spPr>
        </p:pic>
        <p:sp>
          <p:nvSpPr>
            <p:cNvPr id="4" name="TextBox 4">
              <a:extLst>
                <a:ext uri="{FF2B5EF4-FFF2-40B4-BE49-F238E27FC236}">
                  <a16:creationId xmlns:a16="http://schemas.microsoft.com/office/drawing/2014/main" id="{27068AA3-8CB3-7E8B-16C1-3D5E7B9132E0}"/>
                </a:ext>
              </a:extLst>
            </p:cNvPr>
            <p:cNvSpPr txBox="1"/>
            <p:nvPr/>
          </p:nvSpPr>
          <p:spPr>
            <a:xfrm>
              <a:off x="3720146" y="4204037"/>
              <a:ext cx="1624155" cy="261610"/>
            </a:xfrm>
            <a:prstGeom prst="rect">
              <a:avLst/>
            </a:prstGeom>
            <a:noFill/>
            <a:ln>
              <a:solidFill>
                <a:schemeClr val="tx1"/>
              </a:solidFill>
            </a:ln>
          </p:spPr>
          <p:txBody>
            <a:bodyPr wrap="square" rtlCol="0">
              <a:spAutoFit/>
            </a:bodyPr>
            <a:lstStyle/>
            <a:p>
              <a:r>
                <a:rPr lang="en-US" sz="1050" dirty="0">
                  <a:solidFill>
                    <a:schemeClr val="bg1"/>
                  </a:solidFill>
                </a:rPr>
                <a:t>L/R discrimination task</a:t>
              </a:r>
              <a:endParaRPr lang="nb-NO" sz="1050" dirty="0">
                <a:solidFill>
                  <a:schemeClr val="bg1"/>
                </a:solidFill>
              </a:endParaRPr>
            </a:p>
          </p:txBody>
        </p:sp>
      </p:grpSp>
      <p:grpSp>
        <p:nvGrpSpPr>
          <p:cNvPr id="5" name="Gruppe 4">
            <a:extLst>
              <a:ext uri="{FF2B5EF4-FFF2-40B4-BE49-F238E27FC236}">
                <a16:creationId xmlns:a16="http://schemas.microsoft.com/office/drawing/2014/main" id="{C3757CBC-3D9A-D3D7-6157-886D079C9169}"/>
              </a:ext>
            </a:extLst>
          </p:cNvPr>
          <p:cNvGrpSpPr/>
          <p:nvPr/>
        </p:nvGrpSpPr>
        <p:grpSpPr>
          <a:xfrm>
            <a:off x="831623" y="983295"/>
            <a:ext cx="2272998" cy="2087686"/>
            <a:chOff x="831623" y="983295"/>
            <a:chExt cx="2272998" cy="2087686"/>
          </a:xfrm>
        </p:grpSpPr>
        <p:sp>
          <p:nvSpPr>
            <p:cNvPr id="6" name="Rektangel 5">
              <a:extLst>
                <a:ext uri="{FF2B5EF4-FFF2-40B4-BE49-F238E27FC236}">
                  <a16:creationId xmlns:a16="http://schemas.microsoft.com/office/drawing/2014/main" id="{3FEE6787-DC4C-9938-748E-D1178B3C78A1}"/>
                </a:ext>
              </a:extLst>
            </p:cNvPr>
            <p:cNvSpPr/>
            <p:nvPr/>
          </p:nvSpPr>
          <p:spPr>
            <a:xfrm>
              <a:off x="831623" y="983295"/>
              <a:ext cx="2272998" cy="2069244"/>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dirty="0"/>
            </a:p>
          </p:txBody>
        </p:sp>
        <p:pic>
          <p:nvPicPr>
            <p:cNvPr id="7" name="Bilde 6">
              <a:extLst>
                <a:ext uri="{FF2B5EF4-FFF2-40B4-BE49-F238E27FC236}">
                  <a16:creationId xmlns:a16="http://schemas.microsoft.com/office/drawing/2014/main" id="{5C9612A6-E963-A015-6F2F-7D1B6C33724F}"/>
                </a:ext>
              </a:extLst>
            </p:cNvPr>
            <p:cNvPicPr>
              <a:picLocks noChangeAspect="1"/>
            </p:cNvPicPr>
            <p:nvPr/>
          </p:nvPicPr>
          <p:blipFill>
            <a:blip r:embed="rId3"/>
            <a:srcRect l="5804" t="3981" r="6616" b="15273"/>
            <a:stretch>
              <a:fillRect/>
            </a:stretch>
          </p:blipFill>
          <p:spPr>
            <a:xfrm>
              <a:off x="1156441" y="1216619"/>
              <a:ext cx="1592847" cy="1669696"/>
            </a:xfrm>
            <a:prstGeom prst="rect">
              <a:avLst/>
            </a:prstGeom>
            <a:ln>
              <a:solidFill>
                <a:schemeClr val="accent1"/>
              </a:solidFill>
            </a:ln>
          </p:spPr>
        </p:pic>
        <p:sp>
          <p:nvSpPr>
            <p:cNvPr id="8" name="TekstSylinder 7">
              <a:extLst>
                <a:ext uri="{FF2B5EF4-FFF2-40B4-BE49-F238E27FC236}">
                  <a16:creationId xmlns:a16="http://schemas.microsoft.com/office/drawing/2014/main" id="{23CEF5FC-E981-86EA-FCBA-FBD85D9B8FB6}"/>
                </a:ext>
              </a:extLst>
            </p:cNvPr>
            <p:cNvSpPr txBox="1"/>
            <p:nvPr/>
          </p:nvSpPr>
          <p:spPr>
            <a:xfrm>
              <a:off x="1051560" y="2886315"/>
              <a:ext cx="1038497" cy="184666"/>
            </a:xfrm>
            <a:prstGeom prst="rect">
              <a:avLst/>
            </a:prstGeom>
            <a:noFill/>
          </p:spPr>
          <p:txBody>
            <a:bodyPr wrap="square" rtlCol="0">
              <a:spAutoFit/>
            </a:bodyPr>
            <a:lstStyle/>
            <a:p>
              <a:r>
                <a:rPr lang="en-US" sz="600" dirty="0"/>
                <a:t>Seth &amp; Bayne, 2022</a:t>
              </a:r>
              <a:endParaRPr lang="nb-NO" sz="600" dirty="0"/>
            </a:p>
          </p:txBody>
        </p:sp>
      </p:grpSp>
      <p:grpSp>
        <p:nvGrpSpPr>
          <p:cNvPr id="9" name="Gruppe 8">
            <a:extLst>
              <a:ext uri="{FF2B5EF4-FFF2-40B4-BE49-F238E27FC236}">
                <a16:creationId xmlns:a16="http://schemas.microsoft.com/office/drawing/2014/main" id="{1B51449A-CA32-0BC5-2AFC-8E22E6B1C265}"/>
              </a:ext>
            </a:extLst>
          </p:cNvPr>
          <p:cNvGrpSpPr/>
          <p:nvPr/>
        </p:nvGrpSpPr>
        <p:grpSpPr>
          <a:xfrm>
            <a:off x="838891" y="3380944"/>
            <a:ext cx="2272998" cy="2069244"/>
            <a:chOff x="838891" y="3380944"/>
            <a:chExt cx="2272998" cy="2069244"/>
          </a:xfrm>
        </p:grpSpPr>
        <p:sp>
          <p:nvSpPr>
            <p:cNvPr id="10" name="Rektangel 9">
              <a:extLst>
                <a:ext uri="{FF2B5EF4-FFF2-40B4-BE49-F238E27FC236}">
                  <a16:creationId xmlns:a16="http://schemas.microsoft.com/office/drawing/2014/main" id="{5CD6C45D-84F5-172A-DCE8-FC28700FF68E}"/>
                </a:ext>
              </a:extLst>
            </p:cNvPr>
            <p:cNvSpPr/>
            <p:nvPr/>
          </p:nvSpPr>
          <p:spPr>
            <a:xfrm>
              <a:off x="838891" y="3380944"/>
              <a:ext cx="2272998" cy="2069244"/>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dirty="0"/>
            </a:p>
          </p:txBody>
        </p:sp>
        <p:pic>
          <p:nvPicPr>
            <p:cNvPr id="11" name="Bilde 10">
              <a:extLst>
                <a:ext uri="{FF2B5EF4-FFF2-40B4-BE49-F238E27FC236}">
                  <a16:creationId xmlns:a16="http://schemas.microsoft.com/office/drawing/2014/main" id="{F842CB09-9BC4-8825-83D5-D25DBAC09F5E}"/>
                </a:ext>
              </a:extLst>
            </p:cNvPr>
            <p:cNvPicPr>
              <a:picLocks noChangeAspect="1"/>
            </p:cNvPicPr>
            <p:nvPr/>
          </p:nvPicPr>
          <p:blipFill>
            <a:blip r:embed="rId4"/>
            <a:srcRect l="4474" t="2302" r="35429" b="21386"/>
            <a:stretch>
              <a:fillRect/>
            </a:stretch>
          </p:blipFill>
          <p:spPr>
            <a:xfrm>
              <a:off x="1119909" y="3649433"/>
              <a:ext cx="1638678" cy="1513310"/>
            </a:xfrm>
            <a:prstGeom prst="rect">
              <a:avLst/>
            </a:prstGeom>
            <a:ln>
              <a:solidFill>
                <a:schemeClr val="accent1"/>
              </a:solidFill>
            </a:ln>
          </p:spPr>
        </p:pic>
        <p:sp>
          <p:nvSpPr>
            <p:cNvPr id="12" name="TekstSylinder 11">
              <a:extLst>
                <a:ext uri="{FF2B5EF4-FFF2-40B4-BE49-F238E27FC236}">
                  <a16:creationId xmlns:a16="http://schemas.microsoft.com/office/drawing/2014/main" id="{814C6982-4441-2C9F-5525-896F38F35F28}"/>
                </a:ext>
              </a:extLst>
            </p:cNvPr>
            <p:cNvSpPr txBox="1"/>
            <p:nvPr/>
          </p:nvSpPr>
          <p:spPr>
            <a:xfrm>
              <a:off x="1092931" y="5233272"/>
              <a:ext cx="918750" cy="184666"/>
            </a:xfrm>
            <a:prstGeom prst="rect">
              <a:avLst/>
            </a:prstGeom>
            <a:noFill/>
          </p:spPr>
          <p:txBody>
            <a:bodyPr wrap="square" rtlCol="0">
              <a:spAutoFit/>
            </a:bodyPr>
            <a:lstStyle/>
            <a:p>
              <a:r>
                <a:rPr lang="en-US" sz="600" dirty="0"/>
                <a:t>Seth &amp; Bayne, 2022</a:t>
              </a:r>
              <a:endParaRPr lang="nb-NO" sz="600" dirty="0"/>
            </a:p>
          </p:txBody>
        </p:sp>
      </p:grpSp>
    </p:spTree>
    <p:extLst>
      <p:ext uri="{BB962C8B-B14F-4D97-AF65-F5344CB8AC3E}">
        <p14:creationId xmlns:p14="http://schemas.microsoft.com/office/powerpoint/2010/main" val="2038808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0-#ppt_w/2"/>
                                          </p:val>
                                        </p:tav>
                                        <p:tav tm="100000">
                                          <p:val>
                                            <p:strVal val="#ppt_x"/>
                                          </p:val>
                                        </p:tav>
                                      </p:tavLst>
                                    </p:anim>
                                    <p:anim calcmode="lin" valueType="num">
                                      <p:cBhvr additive="base">
                                        <p:cTn id="18"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te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te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648a24bc-a98d-4025-9c60-48c19a142069}" enabled="0" method="" siteId="{648a24bc-a98d-4025-9c60-48c19a142069}" removed="1"/>
</clbl:labelList>
</file>

<file path=docProps/app.xml><?xml version="1.0" encoding="utf-8"?>
<Properties xmlns="http://schemas.openxmlformats.org/officeDocument/2006/extended-properties" xmlns:vt="http://schemas.openxmlformats.org/officeDocument/2006/docPropsVTypes">
  <Template>Organic</Template>
  <TotalTime>25526</TotalTime>
  <Words>3304</Words>
  <Application>Microsoft Macintosh PowerPoint</Application>
  <PresentationFormat>Widescreen</PresentationFormat>
  <Paragraphs>224</Paragraphs>
  <Slides>24</Slides>
  <Notes>15</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Aptos</vt:lpstr>
      <vt:lpstr>Aptos Display</vt:lpstr>
      <vt:lpstr>Arial</vt:lpstr>
      <vt:lpstr>Google Sans</vt:lpstr>
      <vt:lpstr>Inter</vt:lpstr>
      <vt:lpstr>Symbol</vt:lpstr>
      <vt:lpstr>Times New Roman</vt:lpstr>
      <vt:lpstr>Office-tema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Kenneth Jan Hugdahl</dc:creator>
  <cp:lastModifiedBy>Arvid Lundervold</cp:lastModifiedBy>
  <cp:revision>57</cp:revision>
  <dcterms:created xsi:type="dcterms:W3CDTF">2025-09-30T10:49:22Z</dcterms:created>
  <dcterms:modified xsi:type="dcterms:W3CDTF">2025-11-26T12:17:55Z</dcterms:modified>
</cp:coreProperties>
</file>

<file path=docProps/thumbnail.jpeg>
</file>